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01" r:id="rId4"/>
    <p:sldId id="258" r:id="rId5"/>
    <p:sldId id="307" r:id="rId6"/>
    <p:sldId id="302" r:id="rId7"/>
    <p:sldId id="259" r:id="rId8"/>
    <p:sldId id="308" r:id="rId9"/>
    <p:sldId id="260" r:id="rId10"/>
    <p:sldId id="266" r:id="rId11"/>
    <p:sldId id="303" r:id="rId12"/>
    <p:sldId id="262" r:id="rId13"/>
    <p:sldId id="305" r:id="rId14"/>
    <p:sldId id="288" r:id="rId15"/>
    <p:sldId id="263" r:id="rId16"/>
    <p:sldId id="264" r:id="rId17"/>
    <p:sldId id="287" r:id="rId18"/>
    <p:sldId id="289" r:id="rId19"/>
    <p:sldId id="299" r:id="rId20"/>
    <p:sldId id="275" r:id="rId21"/>
    <p:sldId id="276" r:id="rId22"/>
    <p:sldId id="277" r:id="rId23"/>
    <p:sldId id="278" r:id="rId24"/>
    <p:sldId id="279" r:id="rId25"/>
    <p:sldId id="280" r:id="rId26"/>
    <p:sldId id="298" r:id="rId27"/>
    <p:sldId id="293" r:id="rId28"/>
    <p:sldId id="294" r:id="rId29"/>
    <p:sldId id="291" r:id="rId30"/>
    <p:sldId id="292" r:id="rId31"/>
    <p:sldId id="268" r:id="rId32"/>
    <p:sldId id="269" r:id="rId33"/>
    <p:sldId id="271" r:id="rId34"/>
    <p:sldId id="272" r:id="rId35"/>
    <p:sldId id="274" r:id="rId36"/>
    <p:sldId id="265" r:id="rId37"/>
    <p:sldId id="270" r:id="rId38"/>
    <p:sldId id="286" r:id="rId39"/>
    <p:sldId id="306" r:id="rId40"/>
    <p:sldId id="295" r:id="rId41"/>
    <p:sldId id="296" r:id="rId42"/>
    <p:sldId id="297" r:id="rId43"/>
    <p:sldId id="300" r:id="rId44"/>
    <p:sldId id="304" r:id="rId45"/>
    <p:sldId id="290" r:id="rId46"/>
    <p:sldId id="281" r:id="rId47"/>
    <p:sldId id="285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7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31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281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89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745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50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3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20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776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249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509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2022-03-22(Tue)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microsoft.com/office/2007/relationships/hdphoto" Target="../media/hdphoto2.wdp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microsoft.com/office/2007/relationships/hdphoto" Target="../media/hdphoto5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879E19-4DE1-461B-A98B-6C0B30DFE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0" y="-1"/>
            <a:ext cx="78105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ea typeface="맑은 고딕"/>
              </a:rPr>
              <a:t>ESCAPE ISLAND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F8327E-3224-4C66-83C5-52433B0A3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9018"/>
            <a:ext cx="9144000" cy="528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ko-KR" altLang="en-US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캐릭터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6652692" y="2923554"/>
            <a:ext cx="4855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2D </a:t>
            </a:r>
            <a:r>
              <a:rPr lang="ko-KR" altLang="en-US" b="1" dirty="0"/>
              <a:t>캐주얼 원화의 캐주얼한 소년 </a:t>
            </a:r>
            <a:r>
              <a:rPr lang="en-US" altLang="ko-KR" b="1" dirty="0"/>
              <a:t>/ </a:t>
            </a:r>
            <a:r>
              <a:rPr lang="ko-KR" altLang="en-US" b="1" dirty="0"/>
              <a:t>소녀풍의 </a:t>
            </a:r>
            <a:endParaRPr lang="en-US" altLang="ko-KR" b="1" dirty="0"/>
          </a:p>
          <a:p>
            <a:r>
              <a:rPr lang="ko-KR" altLang="en-US" b="1" dirty="0"/>
              <a:t>캐릭터들로 귀엽지만 특징을 살린 </a:t>
            </a:r>
            <a:endParaRPr lang="en-US" altLang="ko-KR" b="1" dirty="0"/>
          </a:p>
          <a:p>
            <a:r>
              <a:rPr lang="ko-KR" altLang="en-US" b="1" dirty="0"/>
              <a:t>캐릭터들의 특징을 궁금하게 하여 유저들이</a:t>
            </a:r>
            <a:endParaRPr lang="en-US" altLang="ko-KR" b="1" dirty="0"/>
          </a:p>
          <a:p>
            <a:r>
              <a:rPr lang="ko-KR" altLang="en-US" b="1" dirty="0"/>
              <a:t>캐릭터들에게</a:t>
            </a:r>
            <a:r>
              <a:rPr lang="en-US" altLang="ko-KR" b="1" dirty="0"/>
              <a:t> </a:t>
            </a:r>
            <a:r>
              <a:rPr lang="ko-KR" altLang="en-US" b="1" dirty="0"/>
              <a:t>관심을 가지고 </a:t>
            </a:r>
            <a:endParaRPr lang="en-US" altLang="ko-KR" b="1" dirty="0"/>
          </a:p>
          <a:p>
            <a:r>
              <a:rPr lang="ko-KR" altLang="en-US" b="1" dirty="0"/>
              <a:t>플레이 할 수 있도록</a:t>
            </a:r>
            <a:r>
              <a:rPr lang="en-US" altLang="ko-KR" b="1" dirty="0"/>
              <a:t> </a:t>
            </a:r>
            <a:r>
              <a:rPr lang="ko-KR" altLang="en-US" b="1" dirty="0"/>
              <a:t>유도</a:t>
            </a:r>
            <a:endParaRPr lang="en-US" altLang="ko-K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" y="1131330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6208C-A80B-4DDB-ACCF-F4C85DF8E4B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특징</a:t>
            </a:r>
          </a:p>
        </p:txBody>
      </p:sp>
    </p:spTree>
    <p:extLst>
      <p:ext uri="{BB962C8B-B14F-4D97-AF65-F5344CB8AC3E}">
        <p14:creationId xmlns:p14="http://schemas.microsoft.com/office/powerpoint/2010/main" val="1859149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특징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맵 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06CFB-98D1-4372-A4BF-09C48AEB4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5428296" y="2828835"/>
            <a:ext cx="1335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UI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96749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CEE5CA-E619-472E-AA21-C6C0D4A0D32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조작법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인벤토리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709472"/>
              </p:ext>
            </p:extLst>
          </p:nvPr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7F05-F2EC-477A-AECA-CB235302B08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949802F-0FC8-4C43-9639-BAF2B935E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C59FE7-2EB4-4852-9797-719FDFB082D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0. </a:t>
            </a:r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48B751-DD5E-4ABE-BAB6-97584E812DE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263B4D-54F3-4EAA-AFDC-4D96DBDB65B2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Contents</a:t>
            </a:r>
            <a:endParaRPr lang="ko-KR" altLang="en-US" sz="2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A6967B-6FB2-4FD0-9E9A-8CC27BEC6BF1}"/>
              </a:ext>
            </a:extLst>
          </p:cNvPr>
          <p:cNvCxnSpPr>
            <a:cxnSpLocks/>
          </p:cNvCxnSpPr>
          <p:nvPr/>
        </p:nvCxnSpPr>
        <p:spPr>
          <a:xfrm>
            <a:off x="1219201" y="206280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FB70E3-C732-4CD1-9B2C-2330D22C7CB8}"/>
              </a:ext>
            </a:extLst>
          </p:cNvPr>
          <p:cNvSpPr txBox="1"/>
          <p:nvPr/>
        </p:nvSpPr>
        <p:spPr>
          <a:xfrm>
            <a:off x="1099128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01. </a:t>
            </a:r>
            <a:r>
              <a:rPr lang="ko-KR" altLang="en-US" sz="1400" b="1" dirty="0"/>
              <a:t>게임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F5FA81-0A3C-4886-824A-2A1AABF36770}"/>
              </a:ext>
            </a:extLst>
          </p:cNvPr>
          <p:cNvCxnSpPr>
            <a:cxnSpLocks/>
          </p:cNvCxnSpPr>
          <p:nvPr/>
        </p:nvCxnSpPr>
        <p:spPr>
          <a:xfrm>
            <a:off x="4548910" y="2062809"/>
            <a:ext cx="26739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4627FC-9066-4DF6-8E5C-DFE05536D596}"/>
              </a:ext>
            </a:extLst>
          </p:cNvPr>
          <p:cNvSpPr txBox="1"/>
          <p:nvPr/>
        </p:nvSpPr>
        <p:spPr>
          <a:xfrm>
            <a:off x="4428837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02. </a:t>
            </a:r>
            <a:r>
              <a:rPr lang="ko-KR" altLang="en-US" sz="1400" b="1" dirty="0"/>
              <a:t>게임 컨셉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6A9670-0846-4628-93F3-5DB477887E79}"/>
              </a:ext>
            </a:extLst>
          </p:cNvPr>
          <p:cNvCxnSpPr>
            <a:cxnSpLocks/>
          </p:cNvCxnSpPr>
          <p:nvPr/>
        </p:nvCxnSpPr>
        <p:spPr>
          <a:xfrm>
            <a:off x="8271165" y="2062809"/>
            <a:ext cx="2738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987DCC-A279-4FB8-A4EA-63AA32889D30}"/>
              </a:ext>
            </a:extLst>
          </p:cNvPr>
          <p:cNvSpPr txBox="1"/>
          <p:nvPr/>
        </p:nvSpPr>
        <p:spPr>
          <a:xfrm>
            <a:off x="8151092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03. </a:t>
            </a:r>
            <a:r>
              <a:rPr lang="ko-KR" altLang="en-US" sz="1400" b="1" dirty="0"/>
              <a:t>게임 특징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4E57AC-16E3-4916-B2DE-5BEE0B7C7509}"/>
              </a:ext>
            </a:extLst>
          </p:cNvPr>
          <p:cNvCxnSpPr>
            <a:cxnSpLocks/>
          </p:cNvCxnSpPr>
          <p:nvPr/>
        </p:nvCxnSpPr>
        <p:spPr>
          <a:xfrm>
            <a:off x="1219201" y="401386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9C9ADD-6A10-4ED6-96E8-036CEEA740D7}"/>
              </a:ext>
            </a:extLst>
          </p:cNvPr>
          <p:cNvSpPr txBox="1"/>
          <p:nvPr/>
        </p:nvSpPr>
        <p:spPr>
          <a:xfrm>
            <a:off x="1099128" y="3706092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04. </a:t>
            </a:r>
            <a:r>
              <a:rPr lang="ko-KR" altLang="en-US" sz="1400" b="1" dirty="0"/>
              <a:t>게임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298416" y="2194855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제목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장르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플랫폼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인원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게임 제작 엔진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예상 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23D3C-BCCC-4E72-A2FA-6779DF6882A8}"/>
              </a:ext>
            </a:extLst>
          </p:cNvPr>
          <p:cNvSpPr txBox="1"/>
          <p:nvPr/>
        </p:nvSpPr>
        <p:spPr>
          <a:xfrm>
            <a:off x="4548910" y="2194855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플레이 컨셉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그래픽 컨셉</a:t>
            </a:r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사운드 컨셉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71E2-9FBD-4D6C-AE34-D7B10D0AFBE5}"/>
              </a:ext>
            </a:extLst>
          </p:cNvPr>
          <p:cNvSpPr txBox="1"/>
          <p:nvPr/>
        </p:nvSpPr>
        <p:spPr>
          <a:xfrm>
            <a:off x="1298416" y="4183146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맵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아이템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지점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캐릭터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방법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조작법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DE23F-7151-48BB-AD5F-B19F4C269EF4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229684"/>
              </p:ext>
            </p:extLst>
          </p:nvPr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27FE3-CA43-4D83-823B-50119E7FFBC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25295"/>
              </p:ext>
            </p:extLst>
          </p:nvPr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121180"/>
              </p:ext>
            </p:extLst>
          </p:nvPr>
        </p:nvGraphicFramePr>
        <p:xfrm>
          <a:off x="4454769" y="3424231"/>
          <a:ext cx="3708516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1196155714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플라스틱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13738"/>
              </p:ext>
            </p:extLst>
          </p:nvPr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D65BF-B33C-467C-9652-127F146A1FF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재련 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결과물 미리 표시 </a:t>
            </a:r>
            <a:r>
              <a:rPr lang="en-US" altLang="ko-KR" sz="1400" dirty="0"/>
              <a:t>(</a:t>
            </a:r>
            <a:r>
              <a:rPr lang="ko-KR" altLang="en-US" sz="1400" dirty="0"/>
              <a:t>미정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9A9FD-BA56-4355-840A-D61FA1407DF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C2936-F472-48B2-B6E0-8E31C160322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4-1. </a:t>
            </a:r>
            <a:r>
              <a:rPr lang="ko-KR" altLang="en-US" sz="2400" b="1" dirty="0"/>
              <a:t> 상세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/>
              <a:t>UI</a:t>
            </a:r>
            <a:r>
              <a:rPr lang="ko-KR" altLang="en-US" dirty="0"/>
              <a:t>에서 구역 이름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31165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dirty="0"/>
              <a:t>예시</a:t>
            </a:r>
            <a:r>
              <a:rPr lang="en-US" altLang="ko-KR" sz="1100" dirty="0"/>
              <a:t>) </a:t>
            </a:r>
            <a:r>
              <a:rPr lang="ko-KR" altLang="en-US" sz="1100" dirty="0"/>
              <a:t>숲을 클릭했을 때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다시 소개창을 클릭하면 지도 </a:t>
            </a:r>
            <a:r>
              <a:rPr lang="en-US" altLang="ko-KR" sz="1100" dirty="0"/>
              <a:t>UI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돌아감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지도 </a:t>
            </a:r>
            <a:r>
              <a:rPr lang="en-US" altLang="ko-KR" sz="1100" dirty="0"/>
              <a:t>UI</a:t>
            </a:r>
            <a:r>
              <a:rPr lang="ko-KR" altLang="en-US" sz="1100" dirty="0"/>
              <a:t>의 </a:t>
            </a:r>
            <a:r>
              <a:rPr lang="en-US" altLang="ko-KR" sz="1100" dirty="0"/>
              <a:t>X</a:t>
            </a:r>
            <a:r>
              <a:rPr lang="ko-KR" altLang="en-US" sz="1100" dirty="0"/>
              <a:t>를 클릭하면 같이 꺼짐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46574" y="4026992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459781-A829-459A-918E-FCAA5F5305FB}"/>
              </a:ext>
            </a:extLst>
          </p:cNvPr>
          <p:cNvSpPr/>
          <p:nvPr/>
        </p:nvSpPr>
        <p:spPr>
          <a:xfrm>
            <a:off x="4951090" y="3005986"/>
            <a:ext cx="2458338" cy="1968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6DD98-FDEE-4964-9407-60A0AD11F9C9}"/>
              </a:ext>
            </a:extLst>
          </p:cNvPr>
          <p:cNvSpPr txBox="1"/>
          <p:nvPr/>
        </p:nvSpPr>
        <p:spPr>
          <a:xfrm>
            <a:off x="5965970" y="30316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01856-3CA8-4504-9A5D-38C50361A3E6}"/>
              </a:ext>
            </a:extLst>
          </p:cNvPr>
          <p:cNvSpPr txBox="1"/>
          <p:nvPr/>
        </p:nvSpPr>
        <p:spPr>
          <a:xfrm>
            <a:off x="5220790" y="3561003"/>
            <a:ext cx="188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 </a:t>
            </a:r>
            <a:r>
              <a:rPr lang="ko-KR" altLang="en-US" dirty="0"/>
              <a:t>간단소개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A70CF-7267-49DF-806A-CF76A09C60F5}"/>
              </a:ext>
            </a:extLst>
          </p:cNvPr>
          <p:cNvSpPr txBox="1"/>
          <p:nvPr/>
        </p:nvSpPr>
        <p:spPr>
          <a:xfrm>
            <a:off x="5704160" y="395359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나오는 재료</a:t>
            </a:r>
            <a:endParaRPr lang="ko-KR" altLang="en-US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BBE28D0-6456-465C-BB1A-753D790F0EF4}"/>
              </a:ext>
            </a:extLst>
          </p:cNvPr>
          <p:cNvSpPr/>
          <p:nvPr/>
        </p:nvSpPr>
        <p:spPr>
          <a:xfrm>
            <a:off x="5181113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524AFB1-AE61-4B50-9471-9A027ADFE5C0}"/>
              </a:ext>
            </a:extLst>
          </p:cNvPr>
          <p:cNvSpPr/>
          <p:nvPr/>
        </p:nvSpPr>
        <p:spPr>
          <a:xfrm>
            <a:off x="5725169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78B3783-CD2D-4F8D-BD1A-8AC270F2E929}"/>
              </a:ext>
            </a:extLst>
          </p:cNvPr>
          <p:cNvSpPr/>
          <p:nvPr/>
        </p:nvSpPr>
        <p:spPr>
          <a:xfrm>
            <a:off x="6239348" y="4332371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23E8D34-7005-4BDF-B228-C1E03487A0A9}"/>
              </a:ext>
            </a:extLst>
          </p:cNvPr>
          <p:cNvSpPr/>
          <p:nvPr/>
        </p:nvSpPr>
        <p:spPr>
          <a:xfrm>
            <a:off x="6800692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38B773-5871-4D87-AED2-3C83C047FCFC}"/>
              </a:ext>
            </a:extLst>
          </p:cNvPr>
          <p:cNvSpPr/>
          <p:nvPr/>
        </p:nvSpPr>
        <p:spPr>
          <a:xfrm>
            <a:off x="5181113" y="3416374"/>
            <a:ext cx="1968492" cy="561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9E5D74-7569-4DDB-993E-40439DD88E3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260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6DCB7-66EB-4553-91F3-49DF2AFCB62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14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채팅 </a:t>
            </a:r>
            <a:r>
              <a:rPr lang="en-US" altLang="ko-KR" sz="2800" b="1" dirty="0"/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F0C337-277C-47A2-B4D0-FA7A8AE955D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채팅 </a:t>
            </a:r>
            <a:r>
              <a:rPr lang="en-US" altLang="ko-KR" sz="2800" b="1" dirty="0"/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1CF336-D764-4D9A-A389-B2C40CFA3C9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E29F0-6BA4-4893-9C35-6B42A4B2A0F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328443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회의 후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311943-F8A6-41B2-AF2F-6AD2D86CD96D}"/>
              </a:ext>
            </a:extLst>
          </p:cNvPr>
          <p:cNvGrpSpPr/>
          <p:nvPr/>
        </p:nvGrpSpPr>
        <p:grpSpPr>
          <a:xfrm>
            <a:off x="6518909" y="1598789"/>
            <a:ext cx="4675564" cy="4567459"/>
            <a:chOff x="6518909" y="1598789"/>
            <a:chExt cx="4675564" cy="456745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9E4E686-FB62-4D00-993C-4E0CDFAEE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09" y="1598789"/>
              <a:ext cx="4675564" cy="4567459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74206930-8934-41DD-BE7C-5DC976800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6215" y="3224792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85A0D0E8-C818-4114-9CCF-A8C0E697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2767" y="3946317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0661EC3A-5531-419D-A943-65CEE341C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183" y="4228192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23AFC7E9-35BC-4D22-A9F4-584269CF9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69774" y="4159447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A23D05E8-759F-4B7D-B4E3-D8E82EDC6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35346" y="3841075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BB419374-7B38-443E-B90B-2000DD111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02217" y="3181251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854A6FC2-BB1E-424D-8234-CDEFE10D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89674" y="2890207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F1FFB71A-C6BA-4F70-B7E4-E4BB5D072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9063" y="2926525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FB8C15-55AE-4D0F-9EF5-51CE6EC8474B}"/>
              </a:ext>
            </a:extLst>
          </p:cNvPr>
          <p:cNvSpPr txBox="1"/>
          <p:nvPr/>
        </p:nvSpPr>
        <p:spPr>
          <a:xfrm>
            <a:off x="447452" y="3025695"/>
            <a:ext cx="59394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끝난 후 플레이어는 게임이 시작하기전에 있던</a:t>
            </a:r>
            <a:endParaRPr lang="en-US" altLang="ko-KR" b="1" dirty="0"/>
          </a:p>
          <a:p>
            <a:r>
              <a:rPr lang="ko-KR" altLang="en-US" b="1" dirty="0"/>
              <a:t>위치에서 다시 게임을 플레이하게 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회의가 끝난 후 납치자들의 킬 버튼은 </a:t>
            </a:r>
            <a:r>
              <a:rPr lang="en-US" altLang="ko-KR" b="1" dirty="0"/>
              <a:t>15</a:t>
            </a:r>
            <a:r>
              <a:rPr lang="ko-KR" altLang="en-US" b="1" dirty="0"/>
              <a:t>초 동안 잠기게</a:t>
            </a:r>
            <a:endParaRPr lang="en-US" altLang="ko-KR" b="1" dirty="0"/>
          </a:p>
          <a:p>
            <a:r>
              <a:rPr lang="ko-KR" altLang="en-US" b="1" dirty="0"/>
              <a:t>되며 </a:t>
            </a:r>
            <a:r>
              <a:rPr lang="en-US" altLang="ko-KR" b="1" dirty="0"/>
              <a:t>15</a:t>
            </a:r>
            <a:r>
              <a:rPr lang="ko-KR" altLang="en-US" b="1" dirty="0"/>
              <a:t>초가 지난 후에 사용 가능하게 된다</a:t>
            </a:r>
            <a:r>
              <a:rPr lang="en-US" altLang="ko-KR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DB693-F070-4A08-8F53-8EE8D668BA1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505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맵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BBB9B9-1D5D-4CAD-B4B2-F56E8DF3AFB6}"/>
              </a:ext>
            </a:extLst>
          </p:cNvPr>
          <p:cNvGrpSpPr/>
          <p:nvPr/>
        </p:nvGrpSpPr>
        <p:grpSpPr>
          <a:xfrm>
            <a:off x="561975" y="1490749"/>
            <a:ext cx="7630050" cy="4833033"/>
            <a:chOff x="1313924" y="913349"/>
            <a:chExt cx="9564151" cy="6058133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8ADD659-49CC-470D-8B55-4123B43B18A9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AA9FDF3-2317-4C76-8B02-5C00C2652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7E3D5A0-7F64-4668-9EB8-CD86E2C3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416609" y="2064177"/>
            <a:ext cx="3494655" cy="3686175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dirty="0"/>
                <a:t>6</a:t>
              </a:r>
              <a:r>
                <a:rPr lang="ko-KR" altLang="en-US" sz="1200" dirty="0"/>
                <a:t>가지의 구역으로 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392713-5D6A-477F-809B-12AAFB28832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F9EE25D4-F305-4683-AEB6-8AA23B5DEF6B}"/>
              </a:ext>
            </a:extLst>
          </p:cNvPr>
          <p:cNvSpPr txBox="1"/>
          <p:nvPr/>
        </p:nvSpPr>
        <p:spPr>
          <a:xfrm>
            <a:off x="9358558" y="1992675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베리 스폰지점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7B141-4261-49C6-83A3-C6B332860F3B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 스폰지점 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4A6D033-45DD-4FE1-92F4-F2696DB1104B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1C7C686-3FE6-4CF8-8E56-429C114D3A2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E49E68-AD15-43A0-AC58-9B389096943C}"/>
              </a:ext>
            </a:extLst>
          </p:cNvPr>
          <p:cNvGrpSpPr/>
          <p:nvPr/>
        </p:nvGrpSpPr>
        <p:grpSpPr>
          <a:xfrm>
            <a:off x="4407023" y="1611281"/>
            <a:ext cx="2781300" cy="4570443"/>
            <a:chOff x="4504773" y="1034474"/>
            <a:chExt cx="3543852" cy="58235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C5DA54-99C2-4AB2-9D38-A0976C762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773" y="1034474"/>
              <a:ext cx="3543852" cy="582352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B9D3653-2BD8-4E2D-AE00-BF6A1294D3D7}"/>
                </a:ext>
              </a:extLst>
            </p:cNvPr>
            <p:cNvSpPr/>
            <p:nvPr/>
          </p:nvSpPr>
          <p:spPr>
            <a:xfrm>
              <a:off x="5988050" y="299720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F7B992B-0D4E-4327-8AA1-D7855EA7ECFF}"/>
                </a:ext>
              </a:extLst>
            </p:cNvPr>
            <p:cNvSpPr/>
            <p:nvPr/>
          </p:nvSpPr>
          <p:spPr>
            <a:xfrm>
              <a:off x="6770686" y="303530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C7E4A0-0E95-418F-AA38-08A84DC339F3}"/>
                </a:ext>
              </a:extLst>
            </p:cNvPr>
            <p:cNvSpPr/>
            <p:nvPr/>
          </p:nvSpPr>
          <p:spPr>
            <a:xfrm>
              <a:off x="6838949" y="353565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94352D9-D646-47F1-BAF4-4B049E71E227}"/>
                </a:ext>
              </a:extLst>
            </p:cNvPr>
            <p:cNvSpPr/>
            <p:nvPr/>
          </p:nvSpPr>
          <p:spPr>
            <a:xfrm>
              <a:off x="6096000" y="3698875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DA676D-D9B8-4568-86DC-45198A1E45A5}"/>
                </a:ext>
              </a:extLst>
            </p:cNvPr>
            <p:cNvSpPr/>
            <p:nvPr/>
          </p:nvSpPr>
          <p:spPr>
            <a:xfrm>
              <a:off x="6786562" y="41068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8071DE-923A-49E9-A4E7-D440E252BB5B}"/>
                </a:ext>
              </a:extLst>
            </p:cNvPr>
            <p:cNvSpPr/>
            <p:nvPr/>
          </p:nvSpPr>
          <p:spPr>
            <a:xfrm>
              <a:off x="6678612" y="488156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92B58F-C526-4776-A9CA-42A3B6558AB0}"/>
                </a:ext>
              </a:extLst>
            </p:cNvPr>
            <p:cNvSpPr/>
            <p:nvPr/>
          </p:nvSpPr>
          <p:spPr>
            <a:xfrm>
              <a:off x="5880100" y="4455319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E1C72B-CB23-4174-9C8B-FBD2CAEC8815}"/>
                </a:ext>
              </a:extLst>
            </p:cNvPr>
            <p:cNvSpPr/>
            <p:nvPr/>
          </p:nvSpPr>
          <p:spPr>
            <a:xfrm>
              <a:off x="5535612" y="521811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7C7B53-79AA-47B0-A228-CC2C658469A1}"/>
                </a:ext>
              </a:extLst>
            </p:cNvPr>
            <p:cNvSpPr/>
            <p:nvPr/>
          </p:nvSpPr>
          <p:spPr>
            <a:xfrm>
              <a:off x="6222724" y="54657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D7B5CC-2A92-443E-B7D9-08B4D440D182}"/>
                </a:ext>
              </a:extLst>
            </p:cNvPr>
            <p:cNvSpPr/>
            <p:nvPr/>
          </p:nvSpPr>
          <p:spPr>
            <a:xfrm>
              <a:off x="6532562" y="4374356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6F8FA65-19BE-4671-8E7C-C3A9FE8BBF2B}"/>
                </a:ext>
              </a:extLst>
            </p:cNvPr>
            <p:cNvSpPr/>
            <p:nvPr/>
          </p:nvSpPr>
          <p:spPr>
            <a:xfrm>
              <a:off x="6805634" y="3907213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A39B7DE-E8C3-4CEE-9B05-98A0DBA8E7EE}"/>
                </a:ext>
              </a:extLst>
            </p:cNvPr>
            <p:cNvSpPr/>
            <p:nvPr/>
          </p:nvSpPr>
          <p:spPr>
            <a:xfrm>
              <a:off x="6663690" y="4060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0A422B-4CAA-41DE-8045-B54AF487A884}"/>
                </a:ext>
              </a:extLst>
            </p:cNvPr>
            <p:cNvSpPr/>
            <p:nvPr/>
          </p:nvSpPr>
          <p:spPr>
            <a:xfrm>
              <a:off x="6785610" y="438057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CEC6714-8C6E-4283-A3AD-CA445CB7899B}"/>
                </a:ext>
              </a:extLst>
            </p:cNvPr>
            <p:cNvSpPr/>
            <p:nvPr/>
          </p:nvSpPr>
          <p:spPr>
            <a:xfrm>
              <a:off x="6054090" y="4144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7A0479-54EB-480D-A507-D1B5ACCBB66C}"/>
                </a:ext>
              </a:extLst>
            </p:cNvPr>
            <p:cNvSpPr/>
            <p:nvPr/>
          </p:nvSpPr>
          <p:spPr>
            <a:xfrm>
              <a:off x="6160770" y="3382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2239511-0BD3-4AC4-9BE9-1B190B105A20}"/>
                </a:ext>
              </a:extLst>
            </p:cNvPr>
            <p:cNvSpPr/>
            <p:nvPr/>
          </p:nvSpPr>
          <p:spPr>
            <a:xfrm>
              <a:off x="6672852" y="3270215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F2C99D9-4D0A-4C1A-95D2-0425127AA45A}"/>
                </a:ext>
              </a:extLst>
            </p:cNvPr>
            <p:cNvSpPr/>
            <p:nvPr/>
          </p:nvSpPr>
          <p:spPr>
            <a:xfrm>
              <a:off x="6503670" y="470061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7041BF9-A91D-4CE2-9AAA-916ED0427A6F}"/>
                </a:ext>
              </a:extLst>
            </p:cNvPr>
            <p:cNvSpPr/>
            <p:nvPr/>
          </p:nvSpPr>
          <p:spPr>
            <a:xfrm>
              <a:off x="5833110" y="4822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2FD465-C8C1-4C5D-9D46-4D0DF322F1A4}"/>
              </a:ext>
            </a:extLst>
          </p:cNvPr>
          <p:cNvSpPr txBox="1"/>
          <p:nvPr/>
        </p:nvSpPr>
        <p:spPr>
          <a:xfrm>
            <a:off x="976450" y="1777232"/>
            <a:ext cx="59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숲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830F6F-CED5-4F59-B781-C8885FB2038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506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45159F5-7BDF-489F-9F30-71D0BA84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71" y="1906689"/>
            <a:ext cx="5428772" cy="3722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연구소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배터리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플라스틱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415979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유리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모터 </a:t>
            </a:r>
            <a:r>
              <a:rPr lang="ko-KR" altLang="en-US" dirty="0"/>
              <a:t>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77EA5-F2A7-4FED-A8E0-FA0631A81DCA}"/>
              </a:ext>
            </a:extLst>
          </p:cNvPr>
          <p:cNvSpPr/>
          <p:nvPr/>
        </p:nvSpPr>
        <p:spPr>
          <a:xfrm>
            <a:off x="7265505" y="4603023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993A63-5765-41C5-A9D8-283B8F808618}"/>
              </a:ext>
            </a:extLst>
          </p:cNvPr>
          <p:cNvSpPr/>
          <p:nvPr/>
        </p:nvSpPr>
        <p:spPr>
          <a:xfrm>
            <a:off x="5342048" y="4949734"/>
            <a:ext cx="159972" cy="1474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1E09DC-D364-4B51-AFA2-1B5A5ED4E507}"/>
              </a:ext>
            </a:extLst>
          </p:cNvPr>
          <p:cNvSpPr/>
          <p:nvPr/>
        </p:nvSpPr>
        <p:spPr>
          <a:xfrm>
            <a:off x="6594653" y="2475957"/>
            <a:ext cx="179388" cy="1653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92CA81-DA78-4BA6-B9A1-731140A54554}"/>
              </a:ext>
            </a:extLst>
          </p:cNvPr>
          <p:cNvSpPr/>
          <p:nvPr/>
        </p:nvSpPr>
        <p:spPr>
          <a:xfrm>
            <a:off x="6758961" y="4455590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290EE0-3ACD-41F9-956C-736F0517AD34}"/>
              </a:ext>
            </a:extLst>
          </p:cNvPr>
          <p:cNvSpPr/>
          <p:nvPr/>
        </p:nvSpPr>
        <p:spPr>
          <a:xfrm>
            <a:off x="5063120" y="33864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FCD116-D721-4E6F-B4E8-310BF28DD072}"/>
              </a:ext>
            </a:extLst>
          </p:cNvPr>
          <p:cNvSpPr/>
          <p:nvPr/>
        </p:nvSpPr>
        <p:spPr>
          <a:xfrm>
            <a:off x="6016014" y="2979702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E76A0F-C56A-4875-B44D-A5FCCD800C88}"/>
              </a:ext>
            </a:extLst>
          </p:cNvPr>
          <p:cNvSpPr/>
          <p:nvPr/>
        </p:nvSpPr>
        <p:spPr>
          <a:xfrm>
            <a:off x="6888922" y="3435942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8FD3154-D69D-4847-B940-942B3DEB2BE9}"/>
              </a:ext>
            </a:extLst>
          </p:cNvPr>
          <p:cNvSpPr/>
          <p:nvPr/>
        </p:nvSpPr>
        <p:spPr>
          <a:xfrm>
            <a:off x="5518724" y="41865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CCFF2-5FCC-48A9-AC60-3E1A13D735A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24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동굴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철광석 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구리광석</a:t>
            </a:r>
            <a:r>
              <a:rPr lang="ko-KR" altLang="en-US" dirty="0"/>
              <a:t>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석탄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25097F-4722-485D-A32F-677B7EC7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80" y="2084298"/>
            <a:ext cx="5877010" cy="344020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B71AEF-5BEF-47F4-9122-78B37210FE9F}"/>
              </a:ext>
            </a:extLst>
          </p:cNvPr>
          <p:cNvSpPr/>
          <p:nvPr/>
        </p:nvSpPr>
        <p:spPr>
          <a:xfrm>
            <a:off x="6238875" y="4717702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611E2F-350E-43DB-B5D6-AB30E4CDD82A}"/>
              </a:ext>
            </a:extLst>
          </p:cNvPr>
          <p:cNvSpPr/>
          <p:nvPr/>
        </p:nvSpPr>
        <p:spPr>
          <a:xfrm>
            <a:off x="5556535" y="3127756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C9333B-1860-4CAF-9C5B-ABE747CEE7F1}"/>
              </a:ext>
            </a:extLst>
          </p:cNvPr>
          <p:cNvSpPr/>
          <p:nvPr/>
        </p:nvSpPr>
        <p:spPr>
          <a:xfrm>
            <a:off x="7477125" y="3927127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BD42ED-3395-4783-8954-7FEAA286466B}"/>
              </a:ext>
            </a:extLst>
          </p:cNvPr>
          <p:cNvSpPr/>
          <p:nvPr/>
        </p:nvSpPr>
        <p:spPr>
          <a:xfrm>
            <a:off x="5585487" y="4339468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0D4165-DC49-4A9C-9917-726F2B82FDA1}"/>
              </a:ext>
            </a:extLst>
          </p:cNvPr>
          <p:cNvSpPr/>
          <p:nvPr/>
        </p:nvSpPr>
        <p:spPr>
          <a:xfrm>
            <a:off x="6791608" y="4511762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4BFE6-7209-46D1-B8FD-9CD0753A945B}"/>
              </a:ext>
            </a:extLst>
          </p:cNvPr>
          <p:cNvSpPr/>
          <p:nvPr/>
        </p:nvSpPr>
        <p:spPr>
          <a:xfrm>
            <a:off x="6419567" y="2997626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4FED44-C9C5-421D-9A71-E3FCDAED078C}"/>
              </a:ext>
            </a:extLst>
          </p:cNvPr>
          <p:cNvSpPr/>
          <p:nvPr/>
        </p:nvSpPr>
        <p:spPr>
          <a:xfrm>
            <a:off x="7585075" y="3543263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F08621-3295-4E77-BA8D-43C03A1E8A8A}"/>
              </a:ext>
            </a:extLst>
          </p:cNvPr>
          <p:cNvSpPr/>
          <p:nvPr/>
        </p:nvSpPr>
        <p:spPr>
          <a:xfrm>
            <a:off x="5399539" y="3881925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E9696-7732-497C-8EAF-7C6FDF326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52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4" y="1779182"/>
            <a:ext cx="193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모래사장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077325" y="1992675"/>
            <a:ext cx="2106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나뭇가지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477485" y="1238400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모래 </a:t>
            </a:r>
            <a:r>
              <a:rPr lang="ko-KR" altLang="en-US" dirty="0"/>
              <a:t>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300563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코코넛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654407" y="2795036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물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10CC7-0E87-409F-90D5-76D3EF67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01" y="1871785"/>
            <a:ext cx="5255049" cy="44564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8F51F9-4826-4D7C-A019-9A0EAE276DD1}"/>
              </a:ext>
            </a:extLst>
          </p:cNvPr>
          <p:cNvSpPr/>
          <p:nvPr/>
        </p:nvSpPr>
        <p:spPr>
          <a:xfrm>
            <a:off x="11184046" y="2041025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1EED0A-9AAA-49CB-86D1-7E7091C4EA7C}"/>
              </a:ext>
            </a:extLst>
          </p:cNvPr>
          <p:cNvSpPr/>
          <p:nvPr/>
        </p:nvSpPr>
        <p:spPr>
          <a:xfrm>
            <a:off x="5216050" y="5199501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4B5677-750D-438D-B030-164D26BBEAAB}"/>
              </a:ext>
            </a:extLst>
          </p:cNvPr>
          <p:cNvSpPr/>
          <p:nvPr/>
        </p:nvSpPr>
        <p:spPr>
          <a:xfrm>
            <a:off x="6520975" y="4694676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521F57-5293-4A8E-8E33-90635B60C55E}"/>
              </a:ext>
            </a:extLst>
          </p:cNvPr>
          <p:cNvSpPr/>
          <p:nvPr/>
        </p:nvSpPr>
        <p:spPr>
          <a:xfrm>
            <a:off x="7521100" y="3429000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71BCF9-CE7D-475C-B2A8-3B0B88BA91BD}"/>
              </a:ext>
            </a:extLst>
          </p:cNvPr>
          <p:cNvSpPr/>
          <p:nvPr/>
        </p:nvSpPr>
        <p:spPr>
          <a:xfrm>
            <a:off x="4192808" y="3912767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96ECB0-482B-4127-9176-DAB5B2F57D93}"/>
              </a:ext>
            </a:extLst>
          </p:cNvPr>
          <p:cNvSpPr/>
          <p:nvPr/>
        </p:nvSpPr>
        <p:spPr>
          <a:xfrm>
            <a:off x="5080320" y="339488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77BA5-9BF9-4EAD-99FC-9AAE8B446D51}"/>
              </a:ext>
            </a:extLst>
          </p:cNvPr>
          <p:cNvSpPr/>
          <p:nvPr/>
        </p:nvSpPr>
        <p:spPr>
          <a:xfrm>
            <a:off x="6602630" y="257724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8406AF-3A59-4848-AF8C-F4612348DF97}"/>
              </a:ext>
            </a:extLst>
          </p:cNvPr>
          <p:cNvSpPr/>
          <p:nvPr/>
        </p:nvSpPr>
        <p:spPr>
          <a:xfrm>
            <a:off x="5675026" y="5256651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A57DEF-BBA5-4031-B667-8ED8D44C7CD4}"/>
              </a:ext>
            </a:extLst>
          </p:cNvPr>
          <p:cNvSpPr/>
          <p:nvPr/>
        </p:nvSpPr>
        <p:spPr>
          <a:xfrm>
            <a:off x="6096000" y="4546464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F1CE9F-9AE5-4CA4-9034-032B4D1F0761}"/>
              </a:ext>
            </a:extLst>
          </p:cNvPr>
          <p:cNvSpPr/>
          <p:nvPr/>
        </p:nvSpPr>
        <p:spPr>
          <a:xfrm>
            <a:off x="7372603" y="3054109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DFA7AC-2F49-49C0-BD4C-6AFDC97F9DE0}"/>
              </a:ext>
            </a:extLst>
          </p:cNvPr>
          <p:cNvSpPr/>
          <p:nvPr/>
        </p:nvSpPr>
        <p:spPr>
          <a:xfrm>
            <a:off x="6215637" y="3489752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660CC6-EFEA-4F79-8652-5C2035BC9E2C}"/>
              </a:ext>
            </a:extLst>
          </p:cNvPr>
          <p:cNvSpPr/>
          <p:nvPr/>
        </p:nvSpPr>
        <p:spPr>
          <a:xfrm>
            <a:off x="6720788" y="4062965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CB61AD-9C6F-40AD-B8D0-5E77EA9AB8A9}"/>
              </a:ext>
            </a:extLst>
          </p:cNvPr>
          <p:cNvSpPr/>
          <p:nvPr/>
        </p:nvSpPr>
        <p:spPr>
          <a:xfrm>
            <a:off x="4992787" y="4362190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07D663-1116-4171-9479-C73ACBCC6FAC}"/>
              </a:ext>
            </a:extLst>
          </p:cNvPr>
          <p:cNvSpPr/>
          <p:nvPr/>
        </p:nvSpPr>
        <p:spPr>
          <a:xfrm>
            <a:off x="5937009" y="4909201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5FAD43-973F-4373-B07F-BE6A2A819DA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80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플레이 방법 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39272-3420-4E02-AC5F-B1688F0C3FBA}"/>
              </a:ext>
            </a:extLst>
          </p:cNvPr>
          <p:cNvSpPr txBox="1"/>
          <p:nvPr/>
        </p:nvSpPr>
        <p:spPr>
          <a:xfrm>
            <a:off x="962025" y="1962150"/>
            <a:ext cx="713849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게임의 </a:t>
            </a:r>
            <a:r>
              <a:rPr lang="ko-KR" altLang="en-US" sz="1400" dirty="0" err="1"/>
              <a:t>시작씬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게임 시작 전에 간단한 </a:t>
            </a:r>
            <a:r>
              <a:rPr lang="ko-KR" altLang="en-US" sz="1400" dirty="0" err="1"/>
              <a:t>컷씬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무인도에서 배가 지나가는 걸 보는 마피아</a:t>
            </a:r>
            <a:endParaRPr lang="en-US" altLang="ko-KR" sz="1400" dirty="0"/>
          </a:p>
          <a:p>
            <a:r>
              <a:rPr lang="ko-KR" altLang="en-US" sz="1400" dirty="0"/>
              <a:t>그리고 페이드인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 하고 게임 플레이 화면 시작</a:t>
            </a:r>
            <a:endParaRPr lang="en-US" altLang="ko-KR" sz="1400" dirty="0"/>
          </a:p>
          <a:p>
            <a:pPr marL="180975" indent="-180975">
              <a:buAutoNum type="arabicPeriod"/>
            </a:pPr>
            <a:endParaRPr lang="en-US" altLang="ko-KR" sz="1400" dirty="0"/>
          </a:p>
          <a:p>
            <a:pPr marL="180975" indent="-180975">
              <a:buAutoNum type="arabicPeriod"/>
            </a:pP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게임 시작</a:t>
            </a:r>
            <a:r>
              <a:rPr lang="en-US" altLang="ko-KR" sz="1400" dirty="0"/>
              <a:t>- </a:t>
            </a:r>
            <a:r>
              <a:rPr lang="ko-KR" altLang="en-US" sz="1400" dirty="0"/>
              <a:t>모두 </a:t>
            </a:r>
            <a:r>
              <a:rPr lang="ko-KR" altLang="en-US" sz="1400" dirty="0" err="1"/>
              <a:t>메인로비에서</a:t>
            </a:r>
            <a:r>
              <a:rPr lang="ko-KR" altLang="en-US" sz="1400" dirty="0"/>
              <a:t> 서서 게임 시작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화면에 게임의 목표 표시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개별로 재료를 모으기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메인 로비에 모든 재료를 모으기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모든 재료가 모였다면 배가 출발하기 전까지 생존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출발하기 전까지 살아남았다면 </a:t>
            </a:r>
            <a:r>
              <a:rPr lang="ko-KR" altLang="en-US" sz="1400" dirty="0" err="1"/>
              <a:t>시민팀</a:t>
            </a:r>
            <a:r>
              <a:rPr lang="ko-KR" altLang="en-US" sz="1400" dirty="0"/>
              <a:t> 승리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게임 플레이 도중 일반 플레이어의 시체를 발견하면 회의 시작</a:t>
            </a:r>
            <a:endParaRPr lang="en-US" altLang="ko-KR" sz="1400" dirty="0"/>
          </a:p>
          <a:p>
            <a:r>
              <a:rPr lang="ko-KR" altLang="en-US" sz="1400" dirty="0"/>
              <a:t>회의에서 가장 많은 표를 받은 플레이어는 섬에서 </a:t>
            </a:r>
            <a:r>
              <a:rPr lang="ko-KR" altLang="en-US" sz="1400" dirty="0" err="1"/>
              <a:t>내보내짐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 전에 마피아가 시민을 모두 없앴거나 배가 출발하기 전에 시민을 모두 없애면 승리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61DE4-4BB2-4B1C-ABAE-91D49AB8834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260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en-US" altLang="ko-KR" sz="2800" b="1" dirty="0"/>
              <a:t>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24768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플라스틱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석탄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구리광석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코코넛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4F1879-A790-4415-B97A-40FCB7323DA7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13218E6-B3B7-4AF2-9C53-7920A765E09C}"/>
              </a:ext>
            </a:extLst>
          </p:cNvPr>
          <p:cNvSpPr txBox="1"/>
          <p:nvPr/>
        </p:nvSpPr>
        <p:spPr>
          <a:xfrm>
            <a:off x="4876800" y="477631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화면을 눌러 게임 시작하기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E10D84D-7397-428B-A44D-577B7EAD88C7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A2C64E05-518D-409A-BA29-9F94ACBE771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" name="그래픽 102" descr="단일 톱니바퀴 단색으로 채워진">
            <a:extLst>
              <a:ext uri="{FF2B5EF4-FFF2-40B4-BE49-F238E27FC236}">
                <a16:creationId xmlns:a16="http://schemas.microsoft.com/office/drawing/2014/main" id="{584F0D34-8ACC-47CB-B66B-C46ABFD496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83C9-D9E1-4D5B-9BE8-1B32549BA2A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821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828835"/>
            <a:ext cx="645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FSM</a:t>
            </a:r>
            <a:r>
              <a:rPr lang="ko-KR" altLang="en-US" sz="7200" b="1" dirty="0"/>
              <a:t> 및 구조도</a:t>
            </a:r>
          </a:p>
        </p:txBody>
      </p:sp>
    </p:spTree>
    <p:extLst>
      <p:ext uri="{BB962C8B-B14F-4D97-AF65-F5344CB8AC3E}">
        <p14:creationId xmlns:p14="http://schemas.microsoft.com/office/powerpoint/2010/main" val="216196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917866"/>
              </p:ext>
            </p:extLst>
          </p:nvPr>
        </p:nvGraphicFramePr>
        <p:xfrm>
          <a:off x="1628259" y="3161678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마피아 게임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PC 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00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8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238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4866E22-25A1-4CF8-85C6-2EA9BF58FF6E}"/>
              </a:ext>
            </a:extLst>
          </p:cNvPr>
          <p:cNvSpPr txBox="1"/>
          <p:nvPr/>
        </p:nvSpPr>
        <p:spPr>
          <a:xfrm>
            <a:off x="1119977" y="26720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D521D-D642-41DE-8150-86E5098A8A08}"/>
              </a:ext>
            </a:extLst>
          </p:cNvPr>
          <p:cNvSpPr txBox="1"/>
          <p:nvPr/>
        </p:nvSpPr>
        <p:spPr>
          <a:xfrm>
            <a:off x="915440" y="14221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간단소개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CDC1F-CC94-4870-8891-815EC885555E}"/>
              </a:ext>
            </a:extLst>
          </p:cNvPr>
          <p:cNvSpPr txBox="1"/>
          <p:nvPr/>
        </p:nvSpPr>
        <p:spPr>
          <a:xfrm>
            <a:off x="1205077" y="1841033"/>
            <a:ext cx="9781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 </a:t>
            </a:r>
            <a:r>
              <a:rPr lang="ko-KR" altLang="en-US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섬으로 납치한 납치자들을 찾거나 </a:t>
            </a:r>
            <a:endParaRPr lang="en-US" altLang="ko-KR" sz="2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  <a:p>
            <a:r>
              <a:rPr lang="en-US" altLang="ko-KR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		</a:t>
            </a:r>
            <a:r>
              <a:rPr lang="ko-KR" altLang="en-US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부서진 배를 고치기 위해 모든 재료를 찾고 배를 고쳐 탈출하세요</a:t>
            </a:r>
            <a:r>
              <a:rPr lang="en-US" altLang="ko-KR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!”</a:t>
            </a:r>
            <a:endParaRPr lang="ko-KR" altLang="en-US" sz="2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497AF-A42B-488A-B76E-B0FDC5C6D8B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26823" y="377058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59898" y="1815579"/>
            <a:ext cx="1068266" cy="430887"/>
            <a:chOff x="5342212" y="1956256"/>
            <a:chExt cx="1068266" cy="430887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587" y="1956256"/>
              <a:ext cx="8627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 인원이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다 찼는가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0038" y="179799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52364" y="1289301"/>
            <a:ext cx="234870" cy="8176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28164" y="203102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23193" y="2188627"/>
            <a:ext cx="697610" cy="8132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390275" y="1797995"/>
            <a:ext cx="1426994" cy="443429"/>
            <a:chOff x="4424023" y="1789817"/>
            <a:chExt cx="1426994" cy="443429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24023" y="1789817"/>
              <a:ext cx="14269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게임이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이미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76074" y="135209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33953" y="179799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53083" y="203538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55079" y="223380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591669" y="4413103"/>
            <a:ext cx="1144864" cy="430887"/>
            <a:chOff x="7607055" y="5006949"/>
            <a:chExt cx="1144864" cy="430887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607055" y="5006949"/>
              <a:ext cx="11448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방장이 게임을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271571" y="3744144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방장 권한을 </a:t>
            </a:r>
            <a:endParaRPr lang="en-US" altLang="ko-KR" sz="1100" dirty="0"/>
          </a:p>
          <a:p>
            <a:pPr algn="ctr"/>
            <a:r>
              <a:rPr lang="ko-KR" altLang="en-US" sz="1100" dirty="0"/>
              <a:t>가지고 있는가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87293" y="359252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594537" y="436506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588298" y="4364427"/>
            <a:ext cx="1080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/>
              <a:t>인게임</a:t>
            </a:r>
            <a:r>
              <a:rPr lang="ko-KR" altLang="en-US" sz="1100" dirty="0"/>
              <a:t> 설정을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바꿀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101" name="순서도: 판단 100"/>
          <p:cNvSpPr/>
          <p:nvPr/>
        </p:nvSpPr>
        <p:spPr>
          <a:xfrm>
            <a:off x="3594537" y="516756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650181" y="5163844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게임 시작을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 할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28671" y="397280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395089" y="3972808"/>
            <a:ext cx="1769012" cy="4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01882" y="456728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18612" y="439386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28670" y="476950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시작</a:t>
            </a:r>
          </a:p>
        </p:txBody>
      </p:sp>
      <p:cxnSp>
        <p:nvCxnSpPr>
          <p:cNvPr id="145" name="꺾인 연결선 144"/>
          <p:cNvCxnSpPr>
            <a:stCxn id="91" idx="2"/>
            <a:endCxn id="143" idx="0"/>
          </p:cNvCxnSpPr>
          <p:nvPr/>
        </p:nvCxnSpPr>
        <p:spPr>
          <a:xfrm rot="5400000">
            <a:off x="6833117" y="4544074"/>
            <a:ext cx="1031068" cy="1630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101" idx="3"/>
            <a:endCxn id="143" idx="0"/>
          </p:cNvCxnSpPr>
          <p:nvPr/>
        </p:nvCxnSpPr>
        <p:spPr>
          <a:xfrm>
            <a:off x="4662803" y="536979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33962" y="176357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482722" y="3818769"/>
            <a:ext cx="2413262" cy="1138662"/>
          </a:xfrm>
          <a:prstGeom prst="bentConnector4">
            <a:avLst>
              <a:gd name="adj1" fmla="val -9473"/>
              <a:gd name="adj2" fmla="val -2722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72022" y="3181469"/>
            <a:ext cx="2264511" cy="1447078"/>
          </a:xfrm>
          <a:prstGeom prst="bentConnector3">
            <a:avLst>
              <a:gd name="adj1" fmla="val -10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E173B3-60A0-4482-9577-A4DFE96DFC2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일반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913B00-8015-4039-9914-4991E2A9E2D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납치자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BD721A-AF3E-4808-AD11-3B840D163F3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부분 설명</a:t>
            </a:r>
          </a:p>
        </p:txBody>
      </p:sp>
    </p:spTree>
    <p:extLst>
      <p:ext uri="{BB962C8B-B14F-4D97-AF65-F5344CB8AC3E}">
        <p14:creationId xmlns:p14="http://schemas.microsoft.com/office/powerpoint/2010/main" val="937022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킬 </a:t>
            </a:r>
            <a:r>
              <a:rPr lang="en-US" altLang="ko-KR" sz="2800" b="1" dirty="0"/>
              <a:t>)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FDDAA37-5452-4586-81C7-A66A978F6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6545" y="2241447"/>
            <a:ext cx="4101907" cy="20507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D58A1E-1E3C-4603-9745-F6F91EE936E2}"/>
              </a:ext>
            </a:extLst>
          </p:cNvPr>
          <p:cNvGrpSpPr/>
          <p:nvPr/>
        </p:nvGrpSpPr>
        <p:grpSpPr>
          <a:xfrm>
            <a:off x="664314" y="2241447"/>
            <a:ext cx="4084137" cy="2050734"/>
            <a:chOff x="5786373" y="2317235"/>
            <a:chExt cx="5787676" cy="290611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E07EA69-1FDF-4D5D-83A7-E90F7109DAA4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FD74B8-BA85-49E5-B875-C7F403CC90D8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EE446DC-DB36-406D-85E9-D15BAD1AF744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A8C2CF-0210-48F3-8B07-2A7333FE2A5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8" name="표 5">
            <a:extLst>
              <a:ext uri="{FF2B5EF4-FFF2-40B4-BE49-F238E27FC236}">
                <a16:creationId xmlns:a16="http://schemas.microsoft.com/office/drawing/2014/main" id="{C4C73E54-1F5A-4E92-B109-37379E805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263352"/>
              </p:ext>
            </p:extLst>
          </p:nvPr>
        </p:nvGraphicFramePr>
        <p:xfrm>
          <a:off x="1941016" y="3982493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7" idx="7"/>
          </p:cNvCxnSpPr>
          <p:nvPr/>
        </p:nvCxnSpPr>
        <p:spPr>
          <a:xfrm>
            <a:off x="4447029" y="3807990"/>
            <a:ext cx="8915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75520" y="2804955"/>
            <a:ext cx="68533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밤이 되었을 때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돌기 시작하고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한번 돌 때마다 킬 스택이 하나 쌓입니다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 (</a:t>
            </a:r>
            <a:r>
              <a:rPr lang="ko-KR" altLang="en-US" sz="1200" dirty="0"/>
              <a:t>밤이 </a:t>
            </a:r>
            <a:r>
              <a:rPr lang="en-US" altLang="ko-KR" sz="1200" dirty="0"/>
              <a:t>60</a:t>
            </a:r>
            <a:r>
              <a:rPr lang="ko-KR" altLang="en-US" sz="1200" dirty="0"/>
              <a:t>초로 설정 되었을 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낮</a:t>
            </a:r>
            <a:r>
              <a:rPr lang="en-US" altLang="ko-KR" sz="1200" dirty="0"/>
              <a:t>, </a:t>
            </a:r>
            <a:r>
              <a:rPr lang="ko-KR" altLang="en-US" sz="1200" dirty="0"/>
              <a:t>밤 상관 없이 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킬을</a:t>
            </a:r>
            <a:r>
              <a:rPr lang="ko-KR" altLang="en-US" sz="1200" dirty="0"/>
              <a:t> 할 때는 밤에 쌓인 스택을 두개 사용하여 </a:t>
            </a:r>
            <a:r>
              <a:rPr lang="ko-KR" altLang="en-US" sz="1200" dirty="0" err="1"/>
              <a:t>킬이</a:t>
            </a:r>
            <a:r>
              <a:rPr lang="ko-KR" altLang="en-US" sz="1200" dirty="0"/>
              <a:t>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킬 스택이 부족할 경우에는 화면 중앙에 빨간색으로 </a:t>
            </a:r>
            <a:r>
              <a:rPr lang="en-US" altLang="ko-KR" sz="1200" dirty="0"/>
              <a:t>“</a:t>
            </a:r>
            <a:r>
              <a:rPr lang="ko-KR" altLang="en-US" sz="1200" dirty="0">
                <a:solidFill>
                  <a:srgbClr val="FF0000"/>
                </a:solidFill>
              </a:rPr>
              <a:t>킬 스택이 부족합니다</a:t>
            </a:r>
            <a:r>
              <a:rPr lang="en-US" altLang="ko-KR" sz="1200" dirty="0"/>
              <a:t>.” </a:t>
            </a:r>
            <a:r>
              <a:rPr lang="ko-KR" altLang="en-US" sz="1200" dirty="0"/>
              <a:t>라는 메시지 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9A9A1-8E8B-470B-BA9F-0D62F00364E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 err="1"/>
              <a:t>콜라이더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917E76-C0DB-4CC4-B7CB-88719189CFFA}"/>
              </a:ext>
            </a:extLst>
          </p:cNvPr>
          <p:cNvGrpSpPr/>
          <p:nvPr/>
        </p:nvGrpSpPr>
        <p:grpSpPr>
          <a:xfrm>
            <a:off x="2298979" y="1328458"/>
            <a:ext cx="8248948" cy="5378753"/>
            <a:chOff x="1313924" y="913349"/>
            <a:chExt cx="9564151" cy="605813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7354F4D-A87C-44F0-B8AF-820316F1AB82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777EDF42-1362-4054-8432-5F004F254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832EFBEA-3E1F-4C09-B485-297EBED33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2" y="5345027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BC63FEE-AE2B-46E7-872B-70451D1E3C75}"/>
              </a:ext>
            </a:extLst>
          </p:cNvPr>
          <p:cNvSpPr/>
          <p:nvPr/>
        </p:nvSpPr>
        <p:spPr>
          <a:xfrm>
            <a:off x="2800350" y="4033838"/>
            <a:ext cx="481013" cy="842962"/>
          </a:xfrm>
          <a:custGeom>
            <a:avLst/>
            <a:gdLst>
              <a:gd name="connsiteX0" fmla="*/ 361950 w 481013"/>
              <a:gd name="connsiteY0" fmla="*/ 842962 h 842962"/>
              <a:gd name="connsiteX1" fmla="*/ 481013 w 481013"/>
              <a:gd name="connsiteY1" fmla="*/ 771525 h 842962"/>
              <a:gd name="connsiteX2" fmla="*/ 457200 w 481013"/>
              <a:gd name="connsiteY2" fmla="*/ 652462 h 842962"/>
              <a:gd name="connsiteX3" fmla="*/ 228600 w 481013"/>
              <a:gd name="connsiteY3" fmla="*/ 409575 h 842962"/>
              <a:gd name="connsiteX4" fmla="*/ 223838 w 481013"/>
              <a:gd name="connsiteY4" fmla="*/ 338137 h 842962"/>
              <a:gd name="connsiteX5" fmla="*/ 381000 w 481013"/>
              <a:gd name="connsiteY5" fmla="*/ 333375 h 842962"/>
              <a:gd name="connsiteX6" fmla="*/ 390525 w 481013"/>
              <a:gd name="connsiteY6" fmla="*/ 233362 h 842962"/>
              <a:gd name="connsiteX7" fmla="*/ 357188 w 481013"/>
              <a:gd name="connsiteY7" fmla="*/ 90487 h 842962"/>
              <a:gd name="connsiteX8" fmla="*/ 228600 w 481013"/>
              <a:gd name="connsiteY8" fmla="*/ 80962 h 842962"/>
              <a:gd name="connsiteX9" fmla="*/ 223838 w 481013"/>
              <a:gd name="connsiteY9" fmla="*/ 9525 h 842962"/>
              <a:gd name="connsiteX10" fmla="*/ 4763 w 481013"/>
              <a:gd name="connsiteY10" fmla="*/ 0 h 842962"/>
              <a:gd name="connsiteX11" fmla="*/ 0 w 481013"/>
              <a:gd name="connsiteY11" fmla="*/ 495300 h 842962"/>
              <a:gd name="connsiteX12" fmla="*/ 361950 w 481013"/>
              <a:gd name="connsiteY12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013" h="842962">
                <a:moveTo>
                  <a:pt x="361950" y="842962"/>
                </a:moveTo>
                <a:lnTo>
                  <a:pt x="481013" y="771525"/>
                </a:lnTo>
                <a:lnTo>
                  <a:pt x="457200" y="652462"/>
                </a:lnTo>
                <a:lnTo>
                  <a:pt x="228600" y="409575"/>
                </a:lnTo>
                <a:lnTo>
                  <a:pt x="223838" y="338137"/>
                </a:lnTo>
                <a:lnTo>
                  <a:pt x="381000" y="333375"/>
                </a:lnTo>
                <a:lnTo>
                  <a:pt x="390525" y="233362"/>
                </a:lnTo>
                <a:lnTo>
                  <a:pt x="357188" y="90487"/>
                </a:lnTo>
                <a:lnTo>
                  <a:pt x="228600" y="80962"/>
                </a:lnTo>
                <a:lnTo>
                  <a:pt x="223838" y="9525"/>
                </a:lnTo>
                <a:lnTo>
                  <a:pt x="4763" y="0"/>
                </a:lnTo>
                <a:cubicBezTo>
                  <a:pt x="3175" y="165100"/>
                  <a:pt x="1588" y="330200"/>
                  <a:pt x="0" y="495300"/>
                </a:cubicBezTo>
                <a:lnTo>
                  <a:pt x="361950" y="842962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8F8CA02-8C12-40FB-9D04-93B15210E8AE}"/>
              </a:ext>
            </a:extLst>
          </p:cNvPr>
          <p:cNvSpPr/>
          <p:nvPr/>
        </p:nvSpPr>
        <p:spPr>
          <a:xfrm>
            <a:off x="3600450" y="3657600"/>
            <a:ext cx="447675" cy="490538"/>
          </a:xfrm>
          <a:custGeom>
            <a:avLst/>
            <a:gdLst>
              <a:gd name="connsiteX0" fmla="*/ 114300 w 447675"/>
              <a:gd name="connsiteY0" fmla="*/ 0 h 490538"/>
              <a:gd name="connsiteX1" fmla="*/ 9525 w 447675"/>
              <a:gd name="connsiteY1" fmla="*/ 47625 h 490538"/>
              <a:gd name="connsiteX2" fmla="*/ 0 w 447675"/>
              <a:gd name="connsiteY2" fmla="*/ 295275 h 490538"/>
              <a:gd name="connsiteX3" fmla="*/ 157163 w 447675"/>
              <a:gd name="connsiteY3" fmla="*/ 452438 h 490538"/>
              <a:gd name="connsiteX4" fmla="*/ 309563 w 447675"/>
              <a:gd name="connsiteY4" fmla="*/ 490538 h 490538"/>
              <a:gd name="connsiteX5" fmla="*/ 433388 w 447675"/>
              <a:gd name="connsiteY5" fmla="*/ 409575 h 490538"/>
              <a:gd name="connsiteX6" fmla="*/ 447675 w 447675"/>
              <a:gd name="connsiteY6" fmla="*/ 352425 h 490538"/>
              <a:gd name="connsiteX7" fmla="*/ 114300 w 447675"/>
              <a:gd name="connsiteY7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675" h="490538">
                <a:moveTo>
                  <a:pt x="114300" y="0"/>
                </a:moveTo>
                <a:lnTo>
                  <a:pt x="9525" y="47625"/>
                </a:lnTo>
                <a:lnTo>
                  <a:pt x="0" y="295275"/>
                </a:lnTo>
                <a:lnTo>
                  <a:pt x="157163" y="452438"/>
                </a:lnTo>
                <a:lnTo>
                  <a:pt x="309563" y="490538"/>
                </a:lnTo>
                <a:lnTo>
                  <a:pt x="433388" y="409575"/>
                </a:lnTo>
                <a:lnTo>
                  <a:pt x="447675" y="352425"/>
                </a:lnTo>
                <a:lnTo>
                  <a:pt x="11430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F1B7CE5-00A0-45F9-B4ED-08E46D6815FD}"/>
              </a:ext>
            </a:extLst>
          </p:cNvPr>
          <p:cNvSpPr/>
          <p:nvPr/>
        </p:nvSpPr>
        <p:spPr>
          <a:xfrm>
            <a:off x="5705475" y="5476875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B3E286B9-CDBE-480D-87AC-6EB5866C2078}"/>
              </a:ext>
            </a:extLst>
          </p:cNvPr>
          <p:cNvSpPr/>
          <p:nvPr/>
        </p:nvSpPr>
        <p:spPr>
          <a:xfrm>
            <a:off x="6272905" y="5831204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6A896B9-7D9B-41D3-85E1-A5CF55524CDD}"/>
              </a:ext>
            </a:extLst>
          </p:cNvPr>
          <p:cNvSpPr/>
          <p:nvPr/>
        </p:nvSpPr>
        <p:spPr>
          <a:xfrm>
            <a:off x="6210300" y="4210050"/>
            <a:ext cx="757238" cy="314325"/>
          </a:xfrm>
          <a:custGeom>
            <a:avLst/>
            <a:gdLst>
              <a:gd name="connsiteX0" fmla="*/ 0 w 757238"/>
              <a:gd name="connsiteY0" fmla="*/ 161925 h 314325"/>
              <a:gd name="connsiteX1" fmla="*/ 33338 w 757238"/>
              <a:gd name="connsiteY1" fmla="*/ 209550 h 314325"/>
              <a:gd name="connsiteX2" fmla="*/ 342900 w 757238"/>
              <a:gd name="connsiteY2" fmla="*/ 314325 h 314325"/>
              <a:gd name="connsiteX3" fmla="*/ 509588 w 757238"/>
              <a:gd name="connsiteY3" fmla="*/ 300038 h 314325"/>
              <a:gd name="connsiteX4" fmla="*/ 652463 w 757238"/>
              <a:gd name="connsiteY4" fmla="*/ 242888 h 314325"/>
              <a:gd name="connsiteX5" fmla="*/ 695325 w 757238"/>
              <a:gd name="connsiteY5" fmla="*/ 161925 h 314325"/>
              <a:gd name="connsiteX6" fmla="*/ 757238 w 757238"/>
              <a:gd name="connsiteY6" fmla="*/ 76200 h 314325"/>
              <a:gd name="connsiteX7" fmla="*/ 600075 w 757238"/>
              <a:gd name="connsiteY7" fmla="*/ 0 h 314325"/>
              <a:gd name="connsiteX8" fmla="*/ 261938 w 757238"/>
              <a:gd name="connsiteY8" fmla="*/ 42863 h 314325"/>
              <a:gd name="connsiteX9" fmla="*/ 0 w 757238"/>
              <a:gd name="connsiteY9" fmla="*/ 1619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7238" h="314325">
                <a:moveTo>
                  <a:pt x="0" y="161925"/>
                </a:moveTo>
                <a:lnTo>
                  <a:pt x="33338" y="209550"/>
                </a:lnTo>
                <a:lnTo>
                  <a:pt x="342900" y="314325"/>
                </a:lnTo>
                <a:lnTo>
                  <a:pt x="509588" y="300038"/>
                </a:lnTo>
                <a:lnTo>
                  <a:pt x="652463" y="242888"/>
                </a:lnTo>
                <a:lnTo>
                  <a:pt x="695325" y="161925"/>
                </a:lnTo>
                <a:lnTo>
                  <a:pt x="757238" y="76200"/>
                </a:lnTo>
                <a:lnTo>
                  <a:pt x="600075" y="0"/>
                </a:lnTo>
                <a:lnTo>
                  <a:pt x="261938" y="42863"/>
                </a:lnTo>
                <a:lnTo>
                  <a:pt x="0" y="1619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C7FED34-3164-4A98-80B4-4B591B70ABF0}"/>
              </a:ext>
            </a:extLst>
          </p:cNvPr>
          <p:cNvSpPr/>
          <p:nvPr/>
        </p:nvSpPr>
        <p:spPr>
          <a:xfrm>
            <a:off x="5934075" y="4343400"/>
            <a:ext cx="171450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52C6385-BF86-4105-BF54-4E959DA24DEB}"/>
              </a:ext>
            </a:extLst>
          </p:cNvPr>
          <p:cNvSpPr/>
          <p:nvPr/>
        </p:nvSpPr>
        <p:spPr>
          <a:xfrm>
            <a:off x="5726949" y="4271962"/>
            <a:ext cx="149975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5B0CD46-2F28-459B-847A-071E3AF84043}"/>
              </a:ext>
            </a:extLst>
          </p:cNvPr>
          <p:cNvSpPr/>
          <p:nvPr/>
        </p:nvSpPr>
        <p:spPr>
          <a:xfrm>
            <a:off x="8205788" y="3048000"/>
            <a:ext cx="595312" cy="1824038"/>
          </a:xfrm>
          <a:custGeom>
            <a:avLst/>
            <a:gdLst>
              <a:gd name="connsiteX0" fmla="*/ 57150 w 595312"/>
              <a:gd name="connsiteY0" fmla="*/ 1824038 h 1824038"/>
              <a:gd name="connsiteX1" fmla="*/ 209550 w 595312"/>
              <a:gd name="connsiteY1" fmla="*/ 1743075 h 1824038"/>
              <a:gd name="connsiteX2" fmla="*/ 223837 w 595312"/>
              <a:gd name="connsiteY2" fmla="*/ 1562100 h 1824038"/>
              <a:gd name="connsiteX3" fmla="*/ 414337 w 595312"/>
              <a:gd name="connsiteY3" fmla="*/ 1085850 h 1824038"/>
              <a:gd name="connsiteX4" fmla="*/ 390525 w 595312"/>
              <a:gd name="connsiteY4" fmla="*/ 1038225 h 1824038"/>
              <a:gd name="connsiteX5" fmla="*/ 433387 w 595312"/>
              <a:gd name="connsiteY5" fmla="*/ 966788 h 1824038"/>
              <a:gd name="connsiteX6" fmla="*/ 490537 w 595312"/>
              <a:gd name="connsiteY6" fmla="*/ 790575 h 1824038"/>
              <a:gd name="connsiteX7" fmla="*/ 466725 w 595312"/>
              <a:gd name="connsiteY7" fmla="*/ 728663 h 1824038"/>
              <a:gd name="connsiteX8" fmla="*/ 595312 w 595312"/>
              <a:gd name="connsiteY8" fmla="*/ 542925 h 1824038"/>
              <a:gd name="connsiteX9" fmla="*/ 566737 w 595312"/>
              <a:gd name="connsiteY9" fmla="*/ 257175 h 1824038"/>
              <a:gd name="connsiteX10" fmla="*/ 461962 w 595312"/>
              <a:gd name="connsiteY10" fmla="*/ 76200 h 1824038"/>
              <a:gd name="connsiteX11" fmla="*/ 314325 w 595312"/>
              <a:gd name="connsiteY11" fmla="*/ 14288 h 1824038"/>
              <a:gd name="connsiteX12" fmla="*/ 119062 w 595312"/>
              <a:gd name="connsiteY12" fmla="*/ 0 h 1824038"/>
              <a:gd name="connsiteX13" fmla="*/ 57150 w 595312"/>
              <a:gd name="connsiteY13" fmla="*/ 52388 h 1824038"/>
              <a:gd name="connsiteX14" fmla="*/ 85725 w 595312"/>
              <a:gd name="connsiteY14" fmla="*/ 138113 h 1824038"/>
              <a:gd name="connsiteX15" fmla="*/ 385762 w 595312"/>
              <a:gd name="connsiteY15" fmla="*/ 414338 h 1824038"/>
              <a:gd name="connsiteX16" fmla="*/ 61912 w 595312"/>
              <a:gd name="connsiteY16" fmla="*/ 1133475 h 1824038"/>
              <a:gd name="connsiteX17" fmla="*/ 0 w 595312"/>
              <a:gd name="connsiteY17" fmla="*/ 1762125 h 1824038"/>
              <a:gd name="connsiteX18" fmla="*/ 57150 w 595312"/>
              <a:gd name="connsiteY18" fmla="*/ 1824038 h 182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5312" h="1824038">
                <a:moveTo>
                  <a:pt x="57150" y="1824038"/>
                </a:moveTo>
                <a:lnTo>
                  <a:pt x="209550" y="1743075"/>
                </a:lnTo>
                <a:lnTo>
                  <a:pt x="223837" y="1562100"/>
                </a:lnTo>
                <a:lnTo>
                  <a:pt x="414337" y="1085850"/>
                </a:lnTo>
                <a:lnTo>
                  <a:pt x="390525" y="1038225"/>
                </a:lnTo>
                <a:lnTo>
                  <a:pt x="433387" y="966788"/>
                </a:lnTo>
                <a:lnTo>
                  <a:pt x="490537" y="790575"/>
                </a:lnTo>
                <a:lnTo>
                  <a:pt x="466725" y="728663"/>
                </a:lnTo>
                <a:lnTo>
                  <a:pt x="595312" y="542925"/>
                </a:lnTo>
                <a:lnTo>
                  <a:pt x="566737" y="257175"/>
                </a:lnTo>
                <a:lnTo>
                  <a:pt x="461962" y="76200"/>
                </a:lnTo>
                <a:lnTo>
                  <a:pt x="314325" y="14288"/>
                </a:lnTo>
                <a:lnTo>
                  <a:pt x="119062" y="0"/>
                </a:lnTo>
                <a:lnTo>
                  <a:pt x="57150" y="52388"/>
                </a:lnTo>
                <a:lnTo>
                  <a:pt x="85725" y="138113"/>
                </a:lnTo>
                <a:lnTo>
                  <a:pt x="385762" y="414338"/>
                </a:lnTo>
                <a:lnTo>
                  <a:pt x="61912" y="1133475"/>
                </a:lnTo>
                <a:lnTo>
                  <a:pt x="0" y="1762125"/>
                </a:lnTo>
                <a:lnTo>
                  <a:pt x="57150" y="18240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8EF10076-97D6-47E1-980A-F4A64B978680}"/>
              </a:ext>
            </a:extLst>
          </p:cNvPr>
          <p:cNvSpPr/>
          <p:nvPr/>
        </p:nvSpPr>
        <p:spPr>
          <a:xfrm>
            <a:off x="8334375" y="2286000"/>
            <a:ext cx="1171575" cy="2876550"/>
          </a:xfrm>
          <a:custGeom>
            <a:avLst/>
            <a:gdLst>
              <a:gd name="connsiteX0" fmla="*/ 109538 w 1171575"/>
              <a:gd name="connsiteY0" fmla="*/ 2676525 h 2876550"/>
              <a:gd name="connsiteX1" fmla="*/ 414338 w 1171575"/>
              <a:gd name="connsiteY1" fmla="*/ 2876550 h 2876550"/>
              <a:gd name="connsiteX2" fmla="*/ 966788 w 1171575"/>
              <a:gd name="connsiteY2" fmla="*/ 2686050 h 2876550"/>
              <a:gd name="connsiteX3" fmla="*/ 1157288 w 1171575"/>
              <a:gd name="connsiteY3" fmla="*/ 995363 h 2876550"/>
              <a:gd name="connsiteX4" fmla="*/ 1062038 w 1171575"/>
              <a:gd name="connsiteY4" fmla="*/ 823913 h 2876550"/>
              <a:gd name="connsiteX5" fmla="*/ 1171575 w 1171575"/>
              <a:gd name="connsiteY5" fmla="*/ 500063 h 2876550"/>
              <a:gd name="connsiteX6" fmla="*/ 1071563 w 1171575"/>
              <a:gd name="connsiteY6" fmla="*/ 219075 h 2876550"/>
              <a:gd name="connsiteX7" fmla="*/ 652463 w 1171575"/>
              <a:gd name="connsiteY7" fmla="*/ 0 h 2876550"/>
              <a:gd name="connsiteX8" fmla="*/ 304800 w 1171575"/>
              <a:gd name="connsiteY8" fmla="*/ 9525 h 2876550"/>
              <a:gd name="connsiteX9" fmla="*/ 119063 w 1171575"/>
              <a:gd name="connsiteY9" fmla="*/ 123825 h 2876550"/>
              <a:gd name="connsiteX10" fmla="*/ 0 w 1171575"/>
              <a:gd name="connsiteY10" fmla="*/ 552450 h 2876550"/>
              <a:gd name="connsiteX11" fmla="*/ 157163 w 1171575"/>
              <a:gd name="connsiteY11" fmla="*/ 590550 h 2876550"/>
              <a:gd name="connsiteX12" fmla="*/ 809625 w 1171575"/>
              <a:gd name="connsiteY12" fmla="*/ 642938 h 2876550"/>
              <a:gd name="connsiteX13" fmla="*/ 866775 w 1171575"/>
              <a:gd name="connsiteY13" fmla="*/ 742950 h 2876550"/>
              <a:gd name="connsiteX14" fmla="*/ 914400 w 1171575"/>
              <a:gd name="connsiteY14" fmla="*/ 785813 h 2876550"/>
              <a:gd name="connsiteX15" fmla="*/ 938213 w 1171575"/>
              <a:gd name="connsiteY15" fmla="*/ 1047750 h 2876550"/>
              <a:gd name="connsiteX16" fmla="*/ 947738 w 1171575"/>
              <a:gd name="connsiteY16" fmla="*/ 1147763 h 2876550"/>
              <a:gd name="connsiteX17" fmla="*/ 938213 w 1171575"/>
              <a:gd name="connsiteY17" fmla="*/ 1290638 h 2876550"/>
              <a:gd name="connsiteX18" fmla="*/ 895350 w 1171575"/>
              <a:gd name="connsiteY18" fmla="*/ 1757363 h 2876550"/>
              <a:gd name="connsiteX19" fmla="*/ 857250 w 1171575"/>
              <a:gd name="connsiteY19" fmla="*/ 1795463 h 2876550"/>
              <a:gd name="connsiteX20" fmla="*/ 838200 w 1171575"/>
              <a:gd name="connsiteY20" fmla="*/ 2057400 h 2876550"/>
              <a:gd name="connsiteX21" fmla="*/ 757238 w 1171575"/>
              <a:gd name="connsiteY21" fmla="*/ 2157413 h 2876550"/>
              <a:gd name="connsiteX22" fmla="*/ 528638 w 1171575"/>
              <a:gd name="connsiteY22" fmla="*/ 2386013 h 2876550"/>
              <a:gd name="connsiteX23" fmla="*/ 290513 w 1171575"/>
              <a:gd name="connsiteY23" fmla="*/ 2543175 h 2876550"/>
              <a:gd name="connsiteX24" fmla="*/ 109538 w 1171575"/>
              <a:gd name="connsiteY24" fmla="*/ 267652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71575" h="2876550">
                <a:moveTo>
                  <a:pt x="109538" y="2676525"/>
                </a:moveTo>
                <a:lnTo>
                  <a:pt x="414338" y="2876550"/>
                </a:lnTo>
                <a:lnTo>
                  <a:pt x="966788" y="2686050"/>
                </a:lnTo>
                <a:lnTo>
                  <a:pt x="1157288" y="995363"/>
                </a:lnTo>
                <a:lnTo>
                  <a:pt x="1062038" y="823913"/>
                </a:lnTo>
                <a:lnTo>
                  <a:pt x="1171575" y="500063"/>
                </a:lnTo>
                <a:lnTo>
                  <a:pt x="1071563" y="219075"/>
                </a:lnTo>
                <a:lnTo>
                  <a:pt x="652463" y="0"/>
                </a:lnTo>
                <a:lnTo>
                  <a:pt x="304800" y="9525"/>
                </a:lnTo>
                <a:lnTo>
                  <a:pt x="119063" y="123825"/>
                </a:lnTo>
                <a:lnTo>
                  <a:pt x="0" y="552450"/>
                </a:lnTo>
                <a:lnTo>
                  <a:pt x="157163" y="590550"/>
                </a:lnTo>
                <a:lnTo>
                  <a:pt x="809625" y="642938"/>
                </a:lnTo>
                <a:lnTo>
                  <a:pt x="866775" y="742950"/>
                </a:lnTo>
                <a:lnTo>
                  <a:pt x="914400" y="785813"/>
                </a:lnTo>
                <a:lnTo>
                  <a:pt x="938213" y="1047750"/>
                </a:lnTo>
                <a:lnTo>
                  <a:pt x="947738" y="1147763"/>
                </a:lnTo>
                <a:lnTo>
                  <a:pt x="938213" y="1290638"/>
                </a:lnTo>
                <a:lnTo>
                  <a:pt x="895350" y="1757363"/>
                </a:lnTo>
                <a:lnTo>
                  <a:pt x="857250" y="1795463"/>
                </a:lnTo>
                <a:lnTo>
                  <a:pt x="838200" y="2057400"/>
                </a:lnTo>
                <a:lnTo>
                  <a:pt x="757238" y="2157413"/>
                </a:lnTo>
                <a:lnTo>
                  <a:pt x="528638" y="2386013"/>
                </a:lnTo>
                <a:lnTo>
                  <a:pt x="290513" y="2543175"/>
                </a:lnTo>
                <a:lnTo>
                  <a:pt x="109538" y="26765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EF24CCC7-4CAF-41B7-A87F-20B859620385}"/>
              </a:ext>
            </a:extLst>
          </p:cNvPr>
          <p:cNvSpPr/>
          <p:nvPr/>
        </p:nvSpPr>
        <p:spPr>
          <a:xfrm>
            <a:off x="8610600" y="3548063"/>
            <a:ext cx="509588" cy="962025"/>
          </a:xfrm>
          <a:custGeom>
            <a:avLst/>
            <a:gdLst>
              <a:gd name="connsiteX0" fmla="*/ 0 w 509588"/>
              <a:gd name="connsiteY0" fmla="*/ 895350 h 962025"/>
              <a:gd name="connsiteX1" fmla="*/ 85725 w 509588"/>
              <a:gd name="connsiteY1" fmla="*/ 962025 h 962025"/>
              <a:gd name="connsiteX2" fmla="*/ 209550 w 509588"/>
              <a:gd name="connsiteY2" fmla="*/ 938212 h 962025"/>
              <a:gd name="connsiteX3" fmla="*/ 280988 w 509588"/>
              <a:gd name="connsiteY3" fmla="*/ 838200 h 962025"/>
              <a:gd name="connsiteX4" fmla="*/ 276225 w 509588"/>
              <a:gd name="connsiteY4" fmla="*/ 762000 h 962025"/>
              <a:gd name="connsiteX5" fmla="*/ 333375 w 509588"/>
              <a:gd name="connsiteY5" fmla="*/ 747712 h 962025"/>
              <a:gd name="connsiteX6" fmla="*/ 347663 w 509588"/>
              <a:gd name="connsiteY6" fmla="*/ 728662 h 962025"/>
              <a:gd name="connsiteX7" fmla="*/ 300038 w 509588"/>
              <a:gd name="connsiteY7" fmla="*/ 695325 h 962025"/>
              <a:gd name="connsiteX8" fmla="*/ 347663 w 509588"/>
              <a:gd name="connsiteY8" fmla="*/ 614362 h 962025"/>
              <a:gd name="connsiteX9" fmla="*/ 304800 w 509588"/>
              <a:gd name="connsiteY9" fmla="*/ 547687 h 962025"/>
              <a:gd name="connsiteX10" fmla="*/ 385763 w 509588"/>
              <a:gd name="connsiteY10" fmla="*/ 500062 h 962025"/>
              <a:gd name="connsiteX11" fmla="*/ 400050 w 509588"/>
              <a:gd name="connsiteY11" fmla="*/ 390525 h 962025"/>
              <a:gd name="connsiteX12" fmla="*/ 452438 w 509588"/>
              <a:gd name="connsiteY12" fmla="*/ 328612 h 962025"/>
              <a:gd name="connsiteX13" fmla="*/ 442913 w 509588"/>
              <a:gd name="connsiteY13" fmla="*/ 209550 h 962025"/>
              <a:gd name="connsiteX14" fmla="*/ 419100 w 509588"/>
              <a:gd name="connsiteY14" fmla="*/ 161925 h 962025"/>
              <a:gd name="connsiteX15" fmla="*/ 509588 w 509588"/>
              <a:gd name="connsiteY15" fmla="*/ 71437 h 962025"/>
              <a:gd name="connsiteX16" fmla="*/ 461963 w 509588"/>
              <a:gd name="connsiteY16" fmla="*/ 0 h 962025"/>
              <a:gd name="connsiteX17" fmla="*/ 319088 w 509588"/>
              <a:gd name="connsiteY17" fmla="*/ 61912 h 962025"/>
              <a:gd name="connsiteX18" fmla="*/ 280988 w 509588"/>
              <a:gd name="connsiteY18" fmla="*/ 90487 h 962025"/>
              <a:gd name="connsiteX19" fmla="*/ 300038 w 509588"/>
              <a:gd name="connsiteY19" fmla="*/ 142875 h 962025"/>
              <a:gd name="connsiteX20" fmla="*/ 323850 w 509588"/>
              <a:gd name="connsiteY20" fmla="*/ 242887 h 962025"/>
              <a:gd name="connsiteX21" fmla="*/ 290513 w 509588"/>
              <a:gd name="connsiteY21" fmla="*/ 366712 h 962025"/>
              <a:gd name="connsiteX22" fmla="*/ 238125 w 509588"/>
              <a:gd name="connsiteY22" fmla="*/ 476250 h 962025"/>
              <a:gd name="connsiteX23" fmla="*/ 209550 w 509588"/>
              <a:gd name="connsiteY23" fmla="*/ 619125 h 962025"/>
              <a:gd name="connsiteX24" fmla="*/ 171450 w 509588"/>
              <a:gd name="connsiteY24" fmla="*/ 676275 h 962025"/>
              <a:gd name="connsiteX25" fmla="*/ 57150 w 509588"/>
              <a:gd name="connsiteY25" fmla="*/ 776287 h 962025"/>
              <a:gd name="connsiteX26" fmla="*/ 0 w 509588"/>
              <a:gd name="connsiteY26" fmla="*/ 89535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9588" h="962025">
                <a:moveTo>
                  <a:pt x="0" y="895350"/>
                </a:moveTo>
                <a:lnTo>
                  <a:pt x="85725" y="962025"/>
                </a:lnTo>
                <a:lnTo>
                  <a:pt x="209550" y="938212"/>
                </a:lnTo>
                <a:lnTo>
                  <a:pt x="280988" y="838200"/>
                </a:lnTo>
                <a:lnTo>
                  <a:pt x="276225" y="762000"/>
                </a:lnTo>
                <a:lnTo>
                  <a:pt x="333375" y="747712"/>
                </a:lnTo>
                <a:lnTo>
                  <a:pt x="347663" y="728662"/>
                </a:lnTo>
                <a:lnTo>
                  <a:pt x="300038" y="695325"/>
                </a:lnTo>
                <a:lnTo>
                  <a:pt x="347663" y="614362"/>
                </a:lnTo>
                <a:lnTo>
                  <a:pt x="304800" y="547687"/>
                </a:lnTo>
                <a:lnTo>
                  <a:pt x="385763" y="500062"/>
                </a:lnTo>
                <a:lnTo>
                  <a:pt x="400050" y="390525"/>
                </a:lnTo>
                <a:lnTo>
                  <a:pt x="452438" y="328612"/>
                </a:lnTo>
                <a:lnTo>
                  <a:pt x="442913" y="209550"/>
                </a:lnTo>
                <a:lnTo>
                  <a:pt x="419100" y="161925"/>
                </a:lnTo>
                <a:lnTo>
                  <a:pt x="509588" y="71437"/>
                </a:lnTo>
                <a:lnTo>
                  <a:pt x="461963" y="0"/>
                </a:lnTo>
                <a:lnTo>
                  <a:pt x="319088" y="61912"/>
                </a:lnTo>
                <a:lnTo>
                  <a:pt x="280988" y="90487"/>
                </a:lnTo>
                <a:lnTo>
                  <a:pt x="300038" y="142875"/>
                </a:lnTo>
                <a:lnTo>
                  <a:pt x="323850" y="242887"/>
                </a:lnTo>
                <a:lnTo>
                  <a:pt x="290513" y="366712"/>
                </a:lnTo>
                <a:lnTo>
                  <a:pt x="238125" y="476250"/>
                </a:lnTo>
                <a:lnTo>
                  <a:pt x="209550" y="619125"/>
                </a:lnTo>
                <a:lnTo>
                  <a:pt x="171450" y="676275"/>
                </a:lnTo>
                <a:lnTo>
                  <a:pt x="57150" y="776287"/>
                </a:lnTo>
                <a:lnTo>
                  <a:pt x="0" y="89535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58B6BB46-8D35-4DF0-B55C-2C9419201F7B}"/>
              </a:ext>
            </a:extLst>
          </p:cNvPr>
          <p:cNvSpPr/>
          <p:nvPr/>
        </p:nvSpPr>
        <p:spPr>
          <a:xfrm>
            <a:off x="6205538" y="2657475"/>
            <a:ext cx="395287" cy="114300"/>
          </a:xfrm>
          <a:custGeom>
            <a:avLst/>
            <a:gdLst>
              <a:gd name="connsiteX0" fmla="*/ 0 w 395287"/>
              <a:gd name="connsiteY0" fmla="*/ 109538 h 114300"/>
              <a:gd name="connsiteX1" fmla="*/ 157162 w 395287"/>
              <a:gd name="connsiteY1" fmla="*/ 109538 h 114300"/>
              <a:gd name="connsiteX2" fmla="*/ 223837 w 395287"/>
              <a:gd name="connsiteY2" fmla="*/ 114300 h 114300"/>
              <a:gd name="connsiteX3" fmla="*/ 357187 w 395287"/>
              <a:gd name="connsiteY3" fmla="*/ 80963 h 114300"/>
              <a:gd name="connsiteX4" fmla="*/ 395287 w 395287"/>
              <a:gd name="connsiteY4" fmla="*/ 71438 h 114300"/>
              <a:gd name="connsiteX5" fmla="*/ 342900 w 395287"/>
              <a:gd name="connsiteY5" fmla="*/ 9525 h 114300"/>
              <a:gd name="connsiteX6" fmla="*/ 176212 w 395287"/>
              <a:gd name="connsiteY6" fmla="*/ 0 h 114300"/>
              <a:gd name="connsiteX7" fmla="*/ 66675 w 395287"/>
              <a:gd name="connsiteY7" fmla="*/ 14288 h 114300"/>
              <a:gd name="connsiteX8" fmla="*/ 0 w 395287"/>
              <a:gd name="connsiteY8" fmla="*/ 109538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287" h="114300">
                <a:moveTo>
                  <a:pt x="0" y="109538"/>
                </a:moveTo>
                <a:lnTo>
                  <a:pt x="157162" y="109538"/>
                </a:lnTo>
                <a:lnTo>
                  <a:pt x="223837" y="114300"/>
                </a:lnTo>
                <a:lnTo>
                  <a:pt x="357187" y="80963"/>
                </a:lnTo>
                <a:lnTo>
                  <a:pt x="395287" y="71438"/>
                </a:lnTo>
                <a:lnTo>
                  <a:pt x="342900" y="9525"/>
                </a:lnTo>
                <a:lnTo>
                  <a:pt x="176212" y="0"/>
                </a:lnTo>
                <a:lnTo>
                  <a:pt x="66675" y="14288"/>
                </a:lnTo>
                <a:lnTo>
                  <a:pt x="0" y="1095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5D65AC7C-946C-49E2-838D-937F3818B1C4}"/>
              </a:ext>
            </a:extLst>
          </p:cNvPr>
          <p:cNvSpPr/>
          <p:nvPr/>
        </p:nvSpPr>
        <p:spPr>
          <a:xfrm>
            <a:off x="6643688" y="2147888"/>
            <a:ext cx="423862" cy="261937"/>
          </a:xfrm>
          <a:custGeom>
            <a:avLst/>
            <a:gdLst>
              <a:gd name="connsiteX0" fmla="*/ 423862 w 423862"/>
              <a:gd name="connsiteY0" fmla="*/ 238125 h 261937"/>
              <a:gd name="connsiteX1" fmla="*/ 152400 w 423862"/>
              <a:gd name="connsiteY1" fmla="*/ 261937 h 261937"/>
              <a:gd name="connsiteX2" fmla="*/ 0 w 423862"/>
              <a:gd name="connsiteY2" fmla="*/ 57150 h 261937"/>
              <a:gd name="connsiteX3" fmla="*/ 219075 w 423862"/>
              <a:gd name="connsiteY3" fmla="*/ 0 h 261937"/>
              <a:gd name="connsiteX4" fmla="*/ 423862 w 423862"/>
              <a:gd name="connsiteY4" fmla="*/ 238125 h 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61937">
                <a:moveTo>
                  <a:pt x="423862" y="238125"/>
                </a:moveTo>
                <a:lnTo>
                  <a:pt x="152400" y="261937"/>
                </a:lnTo>
                <a:lnTo>
                  <a:pt x="0" y="57150"/>
                </a:lnTo>
                <a:lnTo>
                  <a:pt x="219075" y="0"/>
                </a:lnTo>
                <a:lnTo>
                  <a:pt x="423862" y="2381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6BF0FBDB-4886-47E5-90DC-1228A47FE2E9}"/>
              </a:ext>
            </a:extLst>
          </p:cNvPr>
          <p:cNvSpPr/>
          <p:nvPr/>
        </p:nvSpPr>
        <p:spPr>
          <a:xfrm>
            <a:off x="5738813" y="2152650"/>
            <a:ext cx="409575" cy="238125"/>
          </a:xfrm>
          <a:custGeom>
            <a:avLst/>
            <a:gdLst>
              <a:gd name="connsiteX0" fmla="*/ 0 w 409575"/>
              <a:gd name="connsiteY0" fmla="*/ 233363 h 238125"/>
              <a:gd name="connsiteX1" fmla="*/ 261937 w 409575"/>
              <a:gd name="connsiteY1" fmla="*/ 238125 h 238125"/>
              <a:gd name="connsiteX2" fmla="*/ 409575 w 409575"/>
              <a:gd name="connsiteY2" fmla="*/ 90488 h 238125"/>
              <a:gd name="connsiteX3" fmla="*/ 385762 w 409575"/>
              <a:gd name="connsiteY3" fmla="*/ 42863 h 238125"/>
              <a:gd name="connsiteX4" fmla="*/ 190500 w 409575"/>
              <a:gd name="connsiteY4" fmla="*/ 0 h 238125"/>
              <a:gd name="connsiteX5" fmla="*/ 0 w 409575"/>
              <a:gd name="connsiteY5" fmla="*/ 233363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575" h="238125">
                <a:moveTo>
                  <a:pt x="0" y="233363"/>
                </a:moveTo>
                <a:lnTo>
                  <a:pt x="261937" y="238125"/>
                </a:lnTo>
                <a:lnTo>
                  <a:pt x="409575" y="90488"/>
                </a:lnTo>
                <a:lnTo>
                  <a:pt x="385762" y="42863"/>
                </a:lnTo>
                <a:lnTo>
                  <a:pt x="190500" y="0"/>
                </a:lnTo>
                <a:lnTo>
                  <a:pt x="0" y="2333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03FD3-3837-4E4E-9C34-AD1184568D7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213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50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 모아야하는 아이템 </a:t>
            </a:r>
            <a:r>
              <a:rPr lang="ko-KR" altLang="en-US" sz="2800" b="1" dirty="0" err="1"/>
              <a:t>갯수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D308-5BBF-455F-B802-57BF545947A4}"/>
              </a:ext>
            </a:extLst>
          </p:cNvPr>
          <p:cNvSpPr txBox="1"/>
          <p:nvPr/>
        </p:nvSpPr>
        <p:spPr>
          <a:xfrm>
            <a:off x="1191491" y="2893766"/>
            <a:ext cx="18742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</a:t>
            </a:r>
            <a:r>
              <a:rPr lang="en-US" altLang="ko-KR" dirty="0"/>
              <a:t> - 35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플라스틱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유리</a:t>
            </a:r>
            <a:r>
              <a:rPr lang="en-US" altLang="ko-KR" dirty="0"/>
              <a:t> – 15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철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구리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배터리 </a:t>
            </a:r>
            <a:r>
              <a:rPr lang="en-US" altLang="ko-KR" dirty="0"/>
              <a:t>– 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모터 </a:t>
            </a:r>
            <a:r>
              <a:rPr lang="en-US" altLang="ko-KR" dirty="0"/>
              <a:t>– 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베리 </a:t>
            </a:r>
            <a:r>
              <a:rPr lang="en-US" altLang="ko-KR" dirty="0"/>
              <a:t>– 12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코코넛</a:t>
            </a:r>
            <a:r>
              <a:rPr lang="en-US" altLang="ko-KR" dirty="0"/>
              <a:t>- 8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물</a:t>
            </a:r>
            <a:r>
              <a:rPr lang="en-US" altLang="ko-KR" dirty="0"/>
              <a:t> – 6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84C9-2B06-4032-B9B6-BC4BAC883A6A}"/>
              </a:ext>
            </a:extLst>
          </p:cNvPr>
          <p:cNvSpPr txBox="1"/>
          <p:nvPr/>
        </p:nvSpPr>
        <p:spPr>
          <a:xfrm>
            <a:off x="1283855" y="1394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인 플레이 기준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AB1B4-2CDF-4961-862C-99D43DFB9E23}"/>
              </a:ext>
            </a:extLst>
          </p:cNvPr>
          <p:cNvSpPr txBox="1"/>
          <p:nvPr/>
        </p:nvSpPr>
        <p:spPr>
          <a:xfrm>
            <a:off x="1191491" y="1911681"/>
            <a:ext cx="450796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/>
              <a:t>낮 </a:t>
            </a:r>
            <a:r>
              <a:rPr lang="en-US" altLang="ko-KR" dirty="0"/>
              <a:t>– 60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밤 </a:t>
            </a:r>
            <a:r>
              <a:rPr lang="en-US" altLang="ko-KR" dirty="0">
                <a:ea typeface="맑은 고딕"/>
              </a:rPr>
              <a:t>– 60</a:t>
            </a:r>
            <a:r>
              <a:rPr lang="ko-KR" altLang="en-US" dirty="0">
                <a:ea typeface="맑은 고딕"/>
              </a:rPr>
              <a:t>초</a:t>
            </a:r>
            <a:br>
              <a:rPr lang="en-US" altLang="ko-KR" dirty="0"/>
            </a:br>
            <a:br>
              <a:rPr lang="en-US" altLang="ko-KR" sz="1200" dirty="0"/>
            </a:br>
            <a:r>
              <a:rPr lang="ko-KR" altLang="en-US" sz="1200" dirty="0">
                <a:ea typeface="맑은 고딕"/>
              </a:rPr>
              <a:t>이 아이템을 다 모으려면 </a:t>
            </a:r>
            <a:r>
              <a:rPr lang="en-US" altLang="ko-KR" sz="1200" dirty="0">
                <a:ea typeface="맑은 고딕"/>
              </a:rPr>
              <a:t>3</a:t>
            </a:r>
            <a:r>
              <a:rPr lang="ko-KR" altLang="en-US" sz="1200" dirty="0">
                <a:ea typeface="맑은 고딕"/>
              </a:rPr>
              <a:t>일 낮 까지는 모아야 할 것으로 보임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3056B-9EB3-48D6-A898-785192CED7E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24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F1680-63B6-4169-A296-F0C7521A6ACB}"/>
              </a:ext>
            </a:extLst>
          </p:cNvPr>
          <p:cNvSpPr txBox="1"/>
          <p:nvPr/>
        </p:nvSpPr>
        <p:spPr>
          <a:xfrm>
            <a:off x="867314" y="271170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제작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8ABA1-A6D8-46F9-9510-110C4455C08C}"/>
              </a:ext>
            </a:extLst>
          </p:cNvPr>
          <p:cNvSpPr txBox="1"/>
          <p:nvPr/>
        </p:nvSpPr>
        <p:spPr>
          <a:xfrm>
            <a:off x="1419727" y="3429000"/>
            <a:ext cx="9727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유행했던 </a:t>
            </a:r>
            <a:r>
              <a:rPr lang="en-US" altLang="ko-KR" dirty="0"/>
              <a:t>Among Us</a:t>
            </a:r>
            <a:r>
              <a:rPr lang="ko-KR" altLang="en-US" dirty="0"/>
              <a:t>와 </a:t>
            </a:r>
            <a:r>
              <a:rPr lang="en-US" altLang="ko-KR" dirty="0"/>
              <a:t>Goose </a:t>
            </a:r>
            <a:r>
              <a:rPr lang="en-US" altLang="ko-KR" dirty="0" err="1"/>
              <a:t>Goose</a:t>
            </a:r>
            <a:r>
              <a:rPr lang="en-US" altLang="ko-KR" dirty="0"/>
              <a:t> Duck</a:t>
            </a:r>
            <a:r>
              <a:rPr lang="ko-KR" altLang="en-US" dirty="0"/>
              <a:t>과 같은 게임에서는 미션을 모두 완료해서 게임을</a:t>
            </a:r>
            <a:endParaRPr lang="en-US" altLang="ko-KR" dirty="0"/>
          </a:p>
          <a:p>
            <a:r>
              <a:rPr lang="ko-KR" altLang="en-US" dirty="0"/>
              <a:t>클리어하는 방법으로 진행했다면 두 게임과는 달리 갇혀 있다는 컨셉으로 섬을 탈출하여 </a:t>
            </a:r>
            <a:endParaRPr lang="en-US" altLang="ko-KR" dirty="0"/>
          </a:p>
          <a:p>
            <a:r>
              <a:rPr lang="ko-KR" altLang="en-US" dirty="0"/>
              <a:t>원래 각자의 목표를 이루러 가야 한다는 스토리적인 클리어 목표를 가진 게임을 만들기 위해</a:t>
            </a:r>
            <a:endParaRPr lang="en-US" altLang="ko-KR" dirty="0"/>
          </a:p>
          <a:p>
            <a:r>
              <a:rPr lang="ko-KR" altLang="en-US" dirty="0"/>
              <a:t>이 게임을 기획함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88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컨셉</a:t>
            </a:r>
          </a:p>
        </p:txBody>
      </p:sp>
    </p:spTree>
    <p:extLst>
      <p:ext uri="{BB962C8B-B14F-4D97-AF65-F5344CB8AC3E}">
        <p14:creationId xmlns:p14="http://schemas.microsoft.com/office/powerpoint/2010/main" val="418672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자신의 캐릭터를 하나 골라 그 캐릭터를 이용하여 게임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맵에</a:t>
            </a:r>
            <a:r>
              <a:rPr lang="ko-KR" altLang="en-US" dirty="0"/>
              <a:t> 존재하는 </a:t>
            </a:r>
            <a:r>
              <a:rPr lang="en-US" altLang="ko-KR" dirty="0"/>
              <a:t>6</a:t>
            </a:r>
            <a:r>
              <a:rPr lang="ko-KR" altLang="en-US" dirty="0"/>
              <a:t>개의 구역에서 각 구역에서 나오는 자원들을 수집 하여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 내에 존재하는 마피아를 피해서 자원들을 수집하고 마피아를 추리하며 플레이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스토리 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7B413-53CD-4799-A9BF-89F41A2DC6E2}"/>
              </a:ext>
            </a:extLst>
          </p:cNvPr>
          <p:cNvSpPr txBox="1"/>
          <p:nvPr/>
        </p:nvSpPr>
        <p:spPr>
          <a:xfrm>
            <a:off x="1203157" y="1194911"/>
            <a:ext cx="910858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날이 화창하던 어느 날</a:t>
            </a:r>
            <a:r>
              <a:rPr lang="en-US" altLang="ko-KR" sz="1600" dirty="0"/>
              <a:t>….</a:t>
            </a:r>
          </a:p>
          <a:p>
            <a:r>
              <a:rPr lang="ko-KR" altLang="en-US" sz="1600" dirty="0"/>
              <a:t>많은 사람들은 각자의 목표를 가지고 배에 오른다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배에는 다양한 직업과 외형의 사람들이 타게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배를 타고 멀리 항해하던 중 어느 날 날씨가 점점 안 좋아지고 비가 쏟아지게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파도가 쳐서 배를 강타하고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배에 있던 사람들은 점점 강해지는 빗줄기에 긴장하게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불안하기는 했지만</a:t>
            </a:r>
            <a:r>
              <a:rPr lang="en-US" altLang="ko-KR" sz="1600" dirty="0"/>
              <a:t> </a:t>
            </a:r>
            <a:r>
              <a:rPr lang="ko-KR" altLang="en-US" sz="1600" dirty="0"/>
              <a:t>결국 모두 잠에 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그런데 그 때 배에서 이상한 소리가 들린다</a:t>
            </a:r>
            <a:r>
              <a:rPr lang="en-US" altLang="ko-KR" sz="1600" dirty="0"/>
              <a:t>.</a:t>
            </a:r>
          </a:p>
          <a:p>
            <a:r>
              <a:rPr lang="ko-KR" altLang="en-US" sz="2400" b="1" dirty="0" err="1">
                <a:latin typeface="MD솔체" panose="02020603020101020101" pitchFamily="18" charset="-127"/>
                <a:ea typeface="MD솔체" panose="02020603020101020101" pitchFamily="18" charset="-127"/>
              </a:rPr>
              <a:t>삐삐삐삐삐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…. </a:t>
            </a:r>
            <a:r>
              <a:rPr lang="ko-KR" altLang="en-US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펑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!</a:t>
            </a:r>
          </a:p>
          <a:p>
            <a:endParaRPr lang="en-US" altLang="ko-KR" sz="1600" b="1" dirty="0">
              <a:latin typeface="MD솔체" panose="02020603020101020101" pitchFamily="18" charset="-127"/>
              <a:ea typeface="MD솔체" panose="02020603020101020101" pitchFamily="18" charset="-127"/>
            </a:endParaRPr>
          </a:p>
          <a:p>
            <a:r>
              <a:rPr lang="ko-KR" altLang="en-US" sz="1600" dirty="0"/>
              <a:t>모두 그 이후의 기억을 잃고 어떤 한 무인도에서 눈을 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눈을 뜬 사람들은 부서진 배와 앞에 있는 표지판을 보게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>
                <a:latin typeface="MD솔체" panose="02020603020101020101" pitchFamily="18" charset="-127"/>
                <a:ea typeface="MD솔체" panose="02020603020101020101" pitchFamily="18" charset="-127"/>
              </a:rPr>
              <a:t>왜 아무도 내 섬에 오지 않은거야</a:t>
            </a:r>
            <a:r>
              <a:rPr lang="en-US" altLang="ko-KR" b="1" dirty="0">
                <a:latin typeface="MD솔체" panose="02020603020101020101" pitchFamily="18" charset="-127"/>
                <a:ea typeface="MD솔체" panose="02020603020101020101" pitchFamily="18" charset="-127"/>
              </a:rPr>
              <a:t>…?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 때서야 정신을 차린 사람들은 배를 고칠 재료를 찾아 떠나는데</a:t>
            </a:r>
            <a:endParaRPr lang="en-US" altLang="ko-KR" sz="1600" dirty="0"/>
          </a:p>
          <a:p>
            <a:r>
              <a:rPr lang="ko-KR" altLang="en-US" sz="1600" dirty="0"/>
              <a:t>찾던 도중 사람들이 하나 둘 씩 죽어 있는 것을 눈치채고 이 섬으로 납치해온 누군가를 찾게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섬에 모두를 가둔 범인은 누구인지 찾거나 배를 고칠 재료를 찾아 이 섬을 탈출해라</a:t>
            </a:r>
            <a:r>
              <a:rPr lang="en-US" altLang="ko-KR" sz="1600" dirty="0"/>
              <a:t>…!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559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그래픽 </a:t>
            </a:r>
            <a:r>
              <a:rPr lang="en-US" altLang="ko-KR" sz="2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68B4A-774B-42A4-9FFA-E6013527AEC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F8ABB-DA57-4010-BF37-E8D8AF6E2BB3}"/>
              </a:ext>
            </a:extLst>
          </p:cNvPr>
          <p:cNvSpPr txBox="1"/>
          <p:nvPr/>
        </p:nvSpPr>
        <p:spPr>
          <a:xfrm>
            <a:off x="1570402" y="5777377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Roboto" panose="02000000000000000000" pitchFamily="2" charset="0"/>
              </a:rPr>
              <a:t>슈퍼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애니멀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로얄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(SUPER ANIMAL ROYAL)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17E53-3BB7-4936-B377-5176030C7B75}"/>
              </a:ext>
            </a:extLst>
          </p:cNvPr>
          <p:cNvSpPr txBox="1"/>
          <p:nvPr/>
        </p:nvSpPr>
        <p:spPr>
          <a:xfrm>
            <a:off x="783196" y="118848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예시 자료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2061</Words>
  <Application>Microsoft Office PowerPoint</Application>
  <PresentationFormat>와이드스크린</PresentationFormat>
  <Paragraphs>633</Paragraphs>
  <Slides>47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MD솔체</vt:lpstr>
      <vt:lpstr>맑은 고딕</vt:lpstr>
      <vt:lpstr>메이플스토리</vt:lpstr>
      <vt:lpstr>Arial</vt:lpstr>
      <vt:lpstr>Roboto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27</cp:revision>
  <dcterms:created xsi:type="dcterms:W3CDTF">2022-01-12T08:55:20Z</dcterms:created>
  <dcterms:modified xsi:type="dcterms:W3CDTF">2022-03-22T12:02:01Z</dcterms:modified>
</cp:coreProperties>
</file>